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3"/>
  </p:notesMasterIdLst>
  <p:sldIdLst>
    <p:sldId id="256" r:id="rId2"/>
  </p:sldIdLst>
  <p:sldSz cx="36576000" cy="20593050"/>
  <p:notesSz cx="6858000" cy="9144000"/>
  <p:defaultTextStyle>
    <a:defPPr>
      <a:defRPr lang="en-US"/>
    </a:defPPr>
    <a:lvl1pPr marL="0" algn="l" defTabSz="2744092" rtl="0" eaLnBrk="1" latinLnBrk="0" hangingPunct="1">
      <a:defRPr sz="5402" kern="1200">
        <a:solidFill>
          <a:schemeClr val="tx1"/>
        </a:solidFill>
        <a:latin typeface="+mn-lt"/>
        <a:ea typeface="+mn-ea"/>
        <a:cs typeface="+mn-cs"/>
      </a:defRPr>
    </a:lvl1pPr>
    <a:lvl2pPr marL="1372046" algn="l" defTabSz="2744092" rtl="0" eaLnBrk="1" latinLnBrk="0" hangingPunct="1">
      <a:defRPr sz="5402" kern="1200">
        <a:solidFill>
          <a:schemeClr val="tx1"/>
        </a:solidFill>
        <a:latin typeface="+mn-lt"/>
        <a:ea typeface="+mn-ea"/>
        <a:cs typeface="+mn-cs"/>
      </a:defRPr>
    </a:lvl2pPr>
    <a:lvl3pPr marL="2744092" algn="l" defTabSz="2744092" rtl="0" eaLnBrk="1" latinLnBrk="0" hangingPunct="1">
      <a:defRPr sz="5402" kern="1200">
        <a:solidFill>
          <a:schemeClr val="tx1"/>
        </a:solidFill>
        <a:latin typeface="+mn-lt"/>
        <a:ea typeface="+mn-ea"/>
        <a:cs typeface="+mn-cs"/>
      </a:defRPr>
    </a:lvl3pPr>
    <a:lvl4pPr marL="4116137" algn="l" defTabSz="2744092" rtl="0" eaLnBrk="1" latinLnBrk="0" hangingPunct="1">
      <a:defRPr sz="5402" kern="1200">
        <a:solidFill>
          <a:schemeClr val="tx1"/>
        </a:solidFill>
        <a:latin typeface="+mn-lt"/>
        <a:ea typeface="+mn-ea"/>
        <a:cs typeface="+mn-cs"/>
      </a:defRPr>
    </a:lvl4pPr>
    <a:lvl5pPr marL="5488183" algn="l" defTabSz="2744092" rtl="0" eaLnBrk="1" latinLnBrk="0" hangingPunct="1">
      <a:defRPr sz="5402" kern="1200">
        <a:solidFill>
          <a:schemeClr val="tx1"/>
        </a:solidFill>
        <a:latin typeface="+mn-lt"/>
        <a:ea typeface="+mn-ea"/>
        <a:cs typeface="+mn-cs"/>
      </a:defRPr>
    </a:lvl5pPr>
    <a:lvl6pPr marL="6860229" algn="l" defTabSz="2744092" rtl="0" eaLnBrk="1" latinLnBrk="0" hangingPunct="1">
      <a:defRPr sz="5402" kern="1200">
        <a:solidFill>
          <a:schemeClr val="tx1"/>
        </a:solidFill>
        <a:latin typeface="+mn-lt"/>
        <a:ea typeface="+mn-ea"/>
        <a:cs typeface="+mn-cs"/>
      </a:defRPr>
    </a:lvl6pPr>
    <a:lvl7pPr marL="8232275" algn="l" defTabSz="2744092" rtl="0" eaLnBrk="1" latinLnBrk="0" hangingPunct="1">
      <a:defRPr sz="5402" kern="1200">
        <a:solidFill>
          <a:schemeClr val="tx1"/>
        </a:solidFill>
        <a:latin typeface="+mn-lt"/>
        <a:ea typeface="+mn-ea"/>
        <a:cs typeface="+mn-cs"/>
      </a:defRPr>
    </a:lvl7pPr>
    <a:lvl8pPr marL="9604320" algn="l" defTabSz="2744092" rtl="0" eaLnBrk="1" latinLnBrk="0" hangingPunct="1">
      <a:defRPr sz="5402" kern="1200">
        <a:solidFill>
          <a:schemeClr val="tx1"/>
        </a:solidFill>
        <a:latin typeface="+mn-lt"/>
        <a:ea typeface="+mn-ea"/>
        <a:cs typeface="+mn-cs"/>
      </a:defRPr>
    </a:lvl8pPr>
    <a:lvl9pPr marL="10976366" algn="l" defTabSz="2744092" rtl="0" eaLnBrk="1" latinLnBrk="0" hangingPunct="1">
      <a:defRPr sz="5402"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EDDF"/>
    <a:srgbClr val="F2BA89"/>
    <a:srgbClr val="D5E2E9"/>
    <a:srgbClr val="C4D0D6"/>
    <a:srgbClr val="654E78"/>
    <a:srgbClr val="F7F6F5"/>
    <a:srgbClr val="B0DB5C"/>
    <a:srgbClr val="DBE9EF"/>
    <a:srgbClr val="77433C"/>
    <a:srgbClr val="F4FFC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821"/>
    <p:restoredTop sz="95788"/>
  </p:normalViewPr>
  <p:slideViewPr>
    <p:cSldViewPr snapToGrid="0" snapToObjects="1">
      <p:cViewPr>
        <p:scale>
          <a:sx n="110" d="100"/>
          <a:sy n="110" d="100"/>
        </p:scale>
        <p:origin x="-13200" y="-4512"/>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2608BD3-9E9F-6641-B9AE-B1A0C5F21C14}" type="datetimeFigureOut">
              <a:rPr lang="en-US" smtClean="0"/>
              <a:t>12/5/21</a:t>
            </a:fld>
            <a:endParaRPr lang="en-US"/>
          </a:p>
        </p:txBody>
      </p:sp>
      <p:sp>
        <p:nvSpPr>
          <p:cNvPr id="4" name="Slide Image Placeholder 3"/>
          <p:cNvSpPr>
            <a:spLocks noGrp="1" noRot="1" noChangeAspect="1"/>
          </p:cNvSpPr>
          <p:nvPr>
            <p:ph type="sldImg" idx="2"/>
          </p:nvPr>
        </p:nvSpPr>
        <p:spPr>
          <a:xfrm>
            <a:off x="688975" y="1143000"/>
            <a:ext cx="548005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3E11A0C-6CD2-C742-9787-60F411310A92}" type="slidenum">
              <a:rPr lang="en-US" smtClean="0"/>
              <a:t>‹#›</a:t>
            </a:fld>
            <a:endParaRPr lang="en-US"/>
          </a:p>
        </p:txBody>
      </p:sp>
    </p:spTree>
    <p:extLst>
      <p:ext uri="{BB962C8B-B14F-4D97-AF65-F5344CB8AC3E}">
        <p14:creationId xmlns:p14="http://schemas.microsoft.com/office/powerpoint/2010/main" val="24042565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3E11A0C-6CD2-C742-9787-60F411310A92}" type="slidenum">
              <a:rPr lang="en-US" smtClean="0"/>
              <a:t>1</a:t>
            </a:fld>
            <a:endParaRPr lang="en-US"/>
          </a:p>
        </p:txBody>
      </p:sp>
    </p:spTree>
    <p:extLst>
      <p:ext uri="{BB962C8B-B14F-4D97-AF65-F5344CB8AC3E}">
        <p14:creationId xmlns:p14="http://schemas.microsoft.com/office/powerpoint/2010/main" val="20453091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572000" y="3370207"/>
            <a:ext cx="27432000" cy="7169432"/>
          </a:xfrm>
        </p:spPr>
        <p:txBody>
          <a:bodyPr anchor="b"/>
          <a:lstStyle>
            <a:lvl1pPr algn="ctr">
              <a:defRPr sz="18000"/>
            </a:lvl1pPr>
          </a:lstStyle>
          <a:p>
            <a:r>
              <a:rPr lang="en-US"/>
              <a:t>Click to edit Master title style</a:t>
            </a:r>
            <a:endParaRPr lang="en-US" dirty="0"/>
          </a:p>
        </p:txBody>
      </p:sp>
      <p:sp>
        <p:nvSpPr>
          <p:cNvPr id="3" name="Subtitle 2"/>
          <p:cNvSpPr>
            <a:spLocks noGrp="1"/>
          </p:cNvSpPr>
          <p:nvPr>
            <p:ph type="subTitle" idx="1"/>
          </p:nvPr>
        </p:nvSpPr>
        <p:spPr>
          <a:xfrm>
            <a:off x="4572000" y="10816120"/>
            <a:ext cx="27432000" cy="4971885"/>
          </a:xfrm>
        </p:spPr>
        <p:txBody>
          <a:bodyPr/>
          <a:lstStyle>
            <a:lvl1pPr marL="0" indent="0" algn="ctr">
              <a:buNone/>
              <a:defRPr sz="7200"/>
            </a:lvl1pPr>
            <a:lvl2pPr marL="1371600" indent="0" algn="ctr">
              <a:buNone/>
              <a:defRPr sz="6000"/>
            </a:lvl2pPr>
            <a:lvl3pPr marL="2743200" indent="0" algn="ctr">
              <a:buNone/>
              <a:defRPr sz="5400"/>
            </a:lvl3pPr>
            <a:lvl4pPr marL="4114800" indent="0" algn="ctr">
              <a:buNone/>
              <a:defRPr sz="4800"/>
            </a:lvl4pPr>
            <a:lvl5pPr marL="5486400" indent="0" algn="ctr">
              <a:buNone/>
              <a:defRPr sz="4800"/>
            </a:lvl5pPr>
            <a:lvl6pPr marL="6858000" indent="0" algn="ctr">
              <a:buNone/>
              <a:defRPr sz="4800"/>
            </a:lvl6pPr>
            <a:lvl7pPr marL="8229600" indent="0" algn="ctr">
              <a:buNone/>
              <a:defRPr sz="4800"/>
            </a:lvl7pPr>
            <a:lvl8pPr marL="9601200" indent="0" algn="ctr">
              <a:buNone/>
              <a:defRPr sz="4800"/>
            </a:lvl8pPr>
            <a:lvl9pPr marL="10972800" indent="0" algn="ctr">
              <a:buNone/>
              <a:defRPr sz="4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CD87A1-DFDB-964D-900C-5D8AA694CA4A}" type="datetimeFigureOut">
              <a:rPr lang="en-US" smtClean="0"/>
              <a:t>12/5/21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80320E0-9797-8743-8752-2B4D5A36E080}" type="slidenum">
              <a:rPr lang="en-US" smtClean="0"/>
              <a:t>‹#›</a:t>
            </a:fld>
            <a:endParaRPr lang="en-US"/>
          </a:p>
        </p:txBody>
      </p:sp>
    </p:spTree>
    <p:extLst>
      <p:ext uri="{BB962C8B-B14F-4D97-AF65-F5344CB8AC3E}">
        <p14:creationId xmlns:p14="http://schemas.microsoft.com/office/powerpoint/2010/main" val="21294666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8CD87A1-DFDB-964D-900C-5D8AA694CA4A}" type="datetimeFigureOut">
              <a:rPr lang="en-US" smtClean="0"/>
              <a:t>12/5/21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80320E0-9797-8743-8752-2B4D5A36E080}" type="slidenum">
              <a:rPr lang="en-US" smtClean="0"/>
              <a:t>‹#›</a:t>
            </a:fld>
            <a:endParaRPr lang="en-US"/>
          </a:p>
        </p:txBody>
      </p:sp>
    </p:spTree>
    <p:extLst>
      <p:ext uri="{BB962C8B-B14F-4D97-AF65-F5344CB8AC3E}">
        <p14:creationId xmlns:p14="http://schemas.microsoft.com/office/powerpoint/2010/main" val="13786351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6174700" y="1096389"/>
            <a:ext cx="7886700" cy="1745165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514600" y="1096389"/>
            <a:ext cx="23202900" cy="1745165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8CD87A1-DFDB-964D-900C-5D8AA694CA4A}" type="datetimeFigureOut">
              <a:rPr lang="en-US" smtClean="0"/>
              <a:t>12/5/21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80320E0-9797-8743-8752-2B4D5A36E080}" type="slidenum">
              <a:rPr lang="en-US" smtClean="0"/>
              <a:t>‹#›</a:t>
            </a:fld>
            <a:endParaRPr lang="en-US"/>
          </a:p>
        </p:txBody>
      </p:sp>
    </p:spTree>
    <p:extLst>
      <p:ext uri="{BB962C8B-B14F-4D97-AF65-F5344CB8AC3E}">
        <p14:creationId xmlns:p14="http://schemas.microsoft.com/office/powerpoint/2010/main" val="9526382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8CD87A1-DFDB-964D-900C-5D8AA694CA4A}" type="datetimeFigureOut">
              <a:rPr lang="en-US" smtClean="0"/>
              <a:t>12/5/21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80320E0-9797-8743-8752-2B4D5A36E080}" type="slidenum">
              <a:rPr lang="en-US" smtClean="0"/>
              <a:t>‹#›</a:t>
            </a:fld>
            <a:endParaRPr lang="en-US"/>
          </a:p>
        </p:txBody>
      </p:sp>
    </p:spTree>
    <p:extLst>
      <p:ext uri="{BB962C8B-B14F-4D97-AF65-F5344CB8AC3E}">
        <p14:creationId xmlns:p14="http://schemas.microsoft.com/office/powerpoint/2010/main" val="20922568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495550" y="5133965"/>
            <a:ext cx="31546800" cy="8566135"/>
          </a:xfrm>
        </p:spPr>
        <p:txBody>
          <a:bodyPr anchor="b"/>
          <a:lstStyle>
            <a:lvl1pPr>
              <a:defRPr sz="18000"/>
            </a:lvl1pPr>
          </a:lstStyle>
          <a:p>
            <a:r>
              <a:rPr lang="en-US"/>
              <a:t>Click to edit Master title style</a:t>
            </a:r>
            <a:endParaRPr lang="en-US" dirty="0"/>
          </a:p>
        </p:txBody>
      </p:sp>
      <p:sp>
        <p:nvSpPr>
          <p:cNvPr id="3" name="Text Placeholder 2"/>
          <p:cNvSpPr>
            <a:spLocks noGrp="1"/>
          </p:cNvSpPr>
          <p:nvPr>
            <p:ph type="body" idx="1"/>
          </p:nvPr>
        </p:nvSpPr>
        <p:spPr>
          <a:xfrm>
            <a:off x="2495550" y="13781139"/>
            <a:ext cx="31546800" cy="4504728"/>
          </a:xfrm>
        </p:spPr>
        <p:txBody>
          <a:bodyPr/>
          <a:lstStyle>
            <a:lvl1pPr marL="0" indent="0">
              <a:buNone/>
              <a:defRPr sz="7200">
                <a:solidFill>
                  <a:schemeClr val="tx1">
                    <a:tint val="75000"/>
                  </a:schemeClr>
                </a:solidFill>
              </a:defRPr>
            </a:lvl1pPr>
            <a:lvl2pPr marL="1371600" indent="0">
              <a:buNone/>
              <a:defRPr sz="6000">
                <a:solidFill>
                  <a:schemeClr val="tx1">
                    <a:tint val="75000"/>
                  </a:schemeClr>
                </a:solidFill>
              </a:defRPr>
            </a:lvl2pPr>
            <a:lvl3pPr marL="2743200" indent="0">
              <a:buNone/>
              <a:defRPr sz="5400">
                <a:solidFill>
                  <a:schemeClr val="tx1">
                    <a:tint val="75000"/>
                  </a:schemeClr>
                </a:solidFill>
              </a:defRPr>
            </a:lvl3pPr>
            <a:lvl4pPr marL="4114800" indent="0">
              <a:buNone/>
              <a:defRPr sz="4800">
                <a:solidFill>
                  <a:schemeClr val="tx1">
                    <a:tint val="75000"/>
                  </a:schemeClr>
                </a:solidFill>
              </a:defRPr>
            </a:lvl4pPr>
            <a:lvl5pPr marL="5486400" indent="0">
              <a:buNone/>
              <a:defRPr sz="4800">
                <a:solidFill>
                  <a:schemeClr val="tx1">
                    <a:tint val="75000"/>
                  </a:schemeClr>
                </a:solidFill>
              </a:defRPr>
            </a:lvl5pPr>
            <a:lvl6pPr marL="6858000" indent="0">
              <a:buNone/>
              <a:defRPr sz="4800">
                <a:solidFill>
                  <a:schemeClr val="tx1">
                    <a:tint val="75000"/>
                  </a:schemeClr>
                </a:solidFill>
              </a:defRPr>
            </a:lvl6pPr>
            <a:lvl7pPr marL="8229600" indent="0">
              <a:buNone/>
              <a:defRPr sz="4800">
                <a:solidFill>
                  <a:schemeClr val="tx1">
                    <a:tint val="75000"/>
                  </a:schemeClr>
                </a:solidFill>
              </a:defRPr>
            </a:lvl7pPr>
            <a:lvl8pPr marL="9601200" indent="0">
              <a:buNone/>
              <a:defRPr sz="4800">
                <a:solidFill>
                  <a:schemeClr val="tx1">
                    <a:tint val="75000"/>
                  </a:schemeClr>
                </a:solidFill>
              </a:defRPr>
            </a:lvl8pPr>
            <a:lvl9pPr marL="10972800" indent="0">
              <a:buNone/>
              <a:defRPr sz="48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8CD87A1-DFDB-964D-900C-5D8AA694CA4A}" type="datetimeFigureOut">
              <a:rPr lang="en-US" smtClean="0"/>
              <a:t>12/5/21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80320E0-9797-8743-8752-2B4D5A36E080}" type="slidenum">
              <a:rPr lang="en-US" smtClean="0"/>
              <a:t>‹#›</a:t>
            </a:fld>
            <a:endParaRPr lang="en-US"/>
          </a:p>
        </p:txBody>
      </p:sp>
    </p:spTree>
    <p:extLst>
      <p:ext uri="{BB962C8B-B14F-4D97-AF65-F5344CB8AC3E}">
        <p14:creationId xmlns:p14="http://schemas.microsoft.com/office/powerpoint/2010/main" val="1933639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14600" y="5481946"/>
            <a:ext cx="15544800" cy="130661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18516600" y="5481946"/>
            <a:ext cx="15544800" cy="130661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8CD87A1-DFDB-964D-900C-5D8AA694CA4A}" type="datetimeFigureOut">
              <a:rPr lang="en-US" smtClean="0"/>
              <a:t>12/5/21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80320E0-9797-8743-8752-2B4D5A36E080}" type="slidenum">
              <a:rPr lang="en-US" smtClean="0"/>
              <a:t>‹#›</a:t>
            </a:fld>
            <a:endParaRPr lang="en-US"/>
          </a:p>
        </p:txBody>
      </p:sp>
    </p:spTree>
    <p:extLst>
      <p:ext uri="{BB962C8B-B14F-4D97-AF65-F5344CB8AC3E}">
        <p14:creationId xmlns:p14="http://schemas.microsoft.com/office/powerpoint/2010/main" val="29689977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519364" y="1096391"/>
            <a:ext cx="31546800" cy="3980371"/>
          </a:xfrm>
        </p:spPr>
        <p:txBody>
          <a:bodyPr/>
          <a:lstStyle/>
          <a:p>
            <a:r>
              <a:rPr lang="en-US"/>
              <a:t>Click to edit Master title style</a:t>
            </a:r>
            <a:endParaRPr lang="en-US" dirty="0"/>
          </a:p>
        </p:txBody>
      </p:sp>
      <p:sp>
        <p:nvSpPr>
          <p:cNvPr id="3" name="Text Placeholder 2"/>
          <p:cNvSpPr>
            <a:spLocks noGrp="1"/>
          </p:cNvSpPr>
          <p:nvPr>
            <p:ph type="body" idx="1"/>
          </p:nvPr>
        </p:nvSpPr>
        <p:spPr>
          <a:xfrm>
            <a:off x="2519366" y="5048159"/>
            <a:ext cx="15473361" cy="2474025"/>
          </a:xfrm>
        </p:spPr>
        <p:txBody>
          <a:bodyPr anchor="b"/>
          <a:lstStyle>
            <a:lvl1pPr marL="0" indent="0">
              <a:buNone/>
              <a:defRPr sz="7200" b="1"/>
            </a:lvl1pPr>
            <a:lvl2pPr marL="1371600" indent="0">
              <a:buNone/>
              <a:defRPr sz="6000" b="1"/>
            </a:lvl2pPr>
            <a:lvl3pPr marL="2743200" indent="0">
              <a:buNone/>
              <a:defRPr sz="5400" b="1"/>
            </a:lvl3pPr>
            <a:lvl4pPr marL="4114800" indent="0">
              <a:buNone/>
              <a:defRPr sz="4800" b="1"/>
            </a:lvl4pPr>
            <a:lvl5pPr marL="5486400" indent="0">
              <a:buNone/>
              <a:defRPr sz="4800" b="1"/>
            </a:lvl5pPr>
            <a:lvl6pPr marL="6858000" indent="0">
              <a:buNone/>
              <a:defRPr sz="4800" b="1"/>
            </a:lvl6pPr>
            <a:lvl7pPr marL="8229600" indent="0">
              <a:buNone/>
              <a:defRPr sz="4800" b="1"/>
            </a:lvl7pPr>
            <a:lvl8pPr marL="9601200" indent="0">
              <a:buNone/>
              <a:defRPr sz="4800" b="1"/>
            </a:lvl8pPr>
            <a:lvl9pPr marL="10972800" indent="0">
              <a:buNone/>
              <a:defRPr sz="4800" b="1"/>
            </a:lvl9pPr>
          </a:lstStyle>
          <a:p>
            <a:pPr lvl="0"/>
            <a:r>
              <a:rPr lang="en-US"/>
              <a:t>Edit Master text styles</a:t>
            </a:r>
          </a:p>
        </p:txBody>
      </p:sp>
      <p:sp>
        <p:nvSpPr>
          <p:cNvPr id="4" name="Content Placeholder 3"/>
          <p:cNvSpPr>
            <a:spLocks noGrp="1"/>
          </p:cNvSpPr>
          <p:nvPr>
            <p:ph sz="half" idx="2"/>
          </p:nvPr>
        </p:nvSpPr>
        <p:spPr>
          <a:xfrm>
            <a:off x="2519366" y="7522184"/>
            <a:ext cx="15473361" cy="1106399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18516600" y="5048159"/>
            <a:ext cx="15549564" cy="2474025"/>
          </a:xfrm>
        </p:spPr>
        <p:txBody>
          <a:bodyPr anchor="b"/>
          <a:lstStyle>
            <a:lvl1pPr marL="0" indent="0">
              <a:buNone/>
              <a:defRPr sz="7200" b="1"/>
            </a:lvl1pPr>
            <a:lvl2pPr marL="1371600" indent="0">
              <a:buNone/>
              <a:defRPr sz="6000" b="1"/>
            </a:lvl2pPr>
            <a:lvl3pPr marL="2743200" indent="0">
              <a:buNone/>
              <a:defRPr sz="5400" b="1"/>
            </a:lvl3pPr>
            <a:lvl4pPr marL="4114800" indent="0">
              <a:buNone/>
              <a:defRPr sz="4800" b="1"/>
            </a:lvl4pPr>
            <a:lvl5pPr marL="5486400" indent="0">
              <a:buNone/>
              <a:defRPr sz="4800" b="1"/>
            </a:lvl5pPr>
            <a:lvl6pPr marL="6858000" indent="0">
              <a:buNone/>
              <a:defRPr sz="4800" b="1"/>
            </a:lvl6pPr>
            <a:lvl7pPr marL="8229600" indent="0">
              <a:buNone/>
              <a:defRPr sz="4800" b="1"/>
            </a:lvl7pPr>
            <a:lvl8pPr marL="9601200" indent="0">
              <a:buNone/>
              <a:defRPr sz="4800" b="1"/>
            </a:lvl8pPr>
            <a:lvl9pPr marL="10972800" indent="0">
              <a:buNone/>
              <a:defRPr sz="4800" b="1"/>
            </a:lvl9pPr>
          </a:lstStyle>
          <a:p>
            <a:pPr lvl="0"/>
            <a:r>
              <a:rPr lang="en-US"/>
              <a:t>Edit Master text styles</a:t>
            </a:r>
          </a:p>
        </p:txBody>
      </p:sp>
      <p:sp>
        <p:nvSpPr>
          <p:cNvPr id="6" name="Content Placeholder 5"/>
          <p:cNvSpPr>
            <a:spLocks noGrp="1"/>
          </p:cNvSpPr>
          <p:nvPr>
            <p:ph sz="quarter" idx="4"/>
          </p:nvPr>
        </p:nvSpPr>
        <p:spPr>
          <a:xfrm>
            <a:off x="18516600" y="7522184"/>
            <a:ext cx="15549564" cy="1106399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8CD87A1-DFDB-964D-900C-5D8AA694CA4A}" type="datetimeFigureOut">
              <a:rPr lang="en-US" smtClean="0"/>
              <a:t>12/5/21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80320E0-9797-8743-8752-2B4D5A36E080}" type="slidenum">
              <a:rPr lang="en-US" smtClean="0"/>
              <a:t>‹#›</a:t>
            </a:fld>
            <a:endParaRPr lang="en-US"/>
          </a:p>
        </p:txBody>
      </p:sp>
    </p:spTree>
    <p:extLst>
      <p:ext uri="{BB962C8B-B14F-4D97-AF65-F5344CB8AC3E}">
        <p14:creationId xmlns:p14="http://schemas.microsoft.com/office/powerpoint/2010/main" val="36688206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8CD87A1-DFDB-964D-900C-5D8AA694CA4A}" type="datetimeFigureOut">
              <a:rPr lang="en-US" smtClean="0"/>
              <a:t>12/5/21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80320E0-9797-8743-8752-2B4D5A36E080}" type="slidenum">
              <a:rPr lang="en-US" smtClean="0"/>
              <a:t>‹#›</a:t>
            </a:fld>
            <a:endParaRPr lang="en-US"/>
          </a:p>
        </p:txBody>
      </p:sp>
    </p:spTree>
    <p:extLst>
      <p:ext uri="{BB962C8B-B14F-4D97-AF65-F5344CB8AC3E}">
        <p14:creationId xmlns:p14="http://schemas.microsoft.com/office/powerpoint/2010/main" val="18510293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8CD87A1-DFDB-964D-900C-5D8AA694CA4A}" type="datetimeFigureOut">
              <a:rPr lang="en-US" smtClean="0"/>
              <a:t>12/5/21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80320E0-9797-8743-8752-2B4D5A36E080}" type="slidenum">
              <a:rPr lang="en-US" smtClean="0"/>
              <a:t>‹#›</a:t>
            </a:fld>
            <a:endParaRPr lang="en-US"/>
          </a:p>
        </p:txBody>
      </p:sp>
    </p:spTree>
    <p:extLst>
      <p:ext uri="{BB962C8B-B14F-4D97-AF65-F5344CB8AC3E}">
        <p14:creationId xmlns:p14="http://schemas.microsoft.com/office/powerpoint/2010/main" val="26669141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19366" y="1372870"/>
            <a:ext cx="11796711" cy="4805045"/>
          </a:xfrm>
        </p:spPr>
        <p:txBody>
          <a:bodyPr anchor="b"/>
          <a:lstStyle>
            <a:lvl1pPr>
              <a:defRPr sz="9600"/>
            </a:lvl1pPr>
          </a:lstStyle>
          <a:p>
            <a:r>
              <a:rPr lang="en-US"/>
              <a:t>Click to edit Master title style</a:t>
            </a:r>
            <a:endParaRPr lang="en-US" dirty="0"/>
          </a:p>
        </p:txBody>
      </p:sp>
      <p:sp>
        <p:nvSpPr>
          <p:cNvPr id="3" name="Content Placeholder 2"/>
          <p:cNvSpPr>
            <a:spLocks noGrp="1"/>
          </p:cNvSpPr>
          <p:nvPr>
            <p:ph idx="1"/>
          </p:nvPr>
        </p:nvSpPr>
        <p:spPr>
          <a:xfrm>
            <a:off x="15549564" y="2965019"/>
            <a:ext cx="18516600" cy="14634413"/>
          </a:xfrm>
        </p:spPr>
        <p:txBody>
          <a:bodyPr/>
          <a:lstStyle>
            <a:lvl1pPr>
              <a:defRPr sz="9600"/>
            </a:lvl1pPr>
            <a:lvl2pPr>
              <a:defRPr sz="8400"/>
            </a:lvl2pPr>
            <a:lvl3pPr>
              <a:defRPr sz="7200"/>
            </a:lvl3pPr>
            <a:lvl4pPr>
              <a:defRPr sz="6000"/>
            </a:lvl4pPr>
            <a:lvl5pPr>
              <a:defRPr sz="6000"/>
            </a:lvl5pPr>
            <a:lvl6pPr>
              <a:defRPr sz="6000"/>
            </a:lvl6pPr>
            <a:lvl7pPr>
              <a:defRPr sz="6000"/>
            </a:lvl7pPr>
            <a:lvl8pPr>
              <a:defRPr sz="6000"/>
            </a:lvl8pPr>
            <a:lvl9pPr>
              <a:defRPr sz="6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19366" y="6177915"/>
            <a:ext cx="11796711" cy="11445352"/>
          </a:xfrm>
        </p:spPr>
        <p:txBody>
          <a:bodyPr/>
          <a:lstStyle>
            <a:lvl1pPr marL="0" indent="0">
              <a:buNone/>
              <a:defRPr sz="4800"/>
            </a:lvl1pPr>
            <a:lvl2pPr marL="1371600" indent="0">
              <a:buNone/>
              <a:defRPr sz="4200"/>
            </a:lvl2pPr>
            <a:lvl3pPr marL="2743200" indent="0">
              <a:buNone/>
              <a:defRPr sz="3600"/>
            </a:lvl3pPr>
            <a:lvl4pPr marL="4114800" indent="0">
              <a:buNone/>
              <a:defRPr sz="3000"/>
            </a:lvl4pPr>
            <a:lvl5pPr marL="5486400" indent="0">
              <a:buNone/>
              <a:defRPr sz="3000"/>
            </a:lvl5pPr>
            <a:lvl6pPr marL="6858000" indent="0">
              <a:buNone/>
              <a:defRPr sz="3000"/>
            </a:lvl6pPr>
            <a:lvl7pPr marL="8229600" indent="0">
              <a:buNone/>
              <a:defRPr sz="3000"/>
            </a:lvl7pPr>
            <a:lvl8pPr marL="9601200" indent="0">
              <a:buNone/>
              <a:defRPr sz="3000"/>
            </a:lvl8pPr>
            <a:lvl9pPr marL="10972800" indent="0">
              <a:buNone/>
              <a:defRPr sz="3000"/>
            </a:lvl9pPr>
          </a:lstStyle>
          <a:p>
            <a:pPr lvl="0"/>
            <a:r>
              <a:rPr lang="en-US"/>
              <a:t>Edit Master text styles</a:t>
            </a:r>
          </a:p>
        </p:txBody>
      </p:sp>
      <p:sp>
        <p:nvSpPr>
          <p:cNvPr id="5" name="Date Placeholder 4"/>
          <p:cNvSpPr>
            <a:spLocks noGrp="1"/>
          </p:cNvSpPr>
          <p:nvPr>
            <p:ph type="dt" sz="half" idx="10"/>
          </p:nvPr>
        </p:nvSpPr>
        <p:spPr/>
        <p:txBody>
          <a:bodyPr/>
          <a:lstStyle/>
          <a:p>
            <a:fld id="{88CD87A1-DFDB-964D-900C-5D8AA694CA4A}" type="datetimeFigureOut">
              <a:rPr lang="en-US" smtClean="0"/>
              <a:t>12/5/21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80320E0-9797-8743-8752-2B4D5A36E080}" type="slidenum">
              <a:rPr lang="en-US" smtClean="0"/>
              <a:t>‹#›</a:t>
            </a:fld>
            <a:endParaRPr lang="en-US"/>
          </a:p>
        </p:txBody>
      </p:sp>
    </p:spTree>
    <p:extLst>
      <p:ext uri="{BB962C8B-B14F-4D97-AF65-F5344CB8AC3E}">
        <p14:creationId xmlns:p14="http://schemas.microsoft.com/office/powerpoint/2010/main" val="33081388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19366" y="1372870"/>
            <a:ext cx="11796711" cy="4805045"/>
          </a:xfrm>
        </p:spPr>
        <p:txBody>
          <a:bodyPr anchor="b"/>
          <a:lstStyle>
            <a:lvl1pPr>
              <a:defRPr sz="96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5549564" y="2965019"/>
            <a:ext cx="18516600" cy="14634413"/>
          </a:xfrm>
        </p:spPr>
        <p:txBody>
          <a:bodyPr anchor="t"/>
          <a:lstStyle>
            <a:lvl1pPr marL="0" indent="0">
              <a:buNone/>
              <a:defRPr sz="9600"/>
            </a:lvl1pPr>
            <a:lvl2pPr marL="1371600" indent="0">
              <a:buNone/>
              <a:defRPr sz="8400"/>
            </a:lvl2pPr>
            <a:lvl3pPr marL="2743200" indent="0">
              <a:buNone/>
              <a:defRPr sz="7200"/>
            </a:lvl3pPr>
            <a:lvl4pPr marL="4114800" indent="0">
              <a:buNone/>
              <a:defRPr sz="6000"/>
            </a:lvl4pPr>
            <a:lvl5pPr marL="5486400" indent="0">
              <a:buNone/>
              <a:defRPr sz="6000"/>
            </a:lvl5pPr>
            <a:lvl6pPr marL="6858000" indent="0">
              <a:buNone/>
              <a:defRPr sz="6000"/>
            </a:lvl6pPr>
            <a:lvl7pPr marL="8229600" indent="0">
              <a:buNone/>
              <a:defRPr sz="6000"/>
            </a:lvl7pPr>
            <a:lvl8pPr marL="9601200" indent="0">
              <a:buNone/>
              <a:defRPr sz="6000"/>
            </a:lvl8pPr>
            <a:lvl9pPr marL="10972800" indent="0">
              <a:buNone/>
              <a:defRPr sz="6000"/>
            </a:lvl9pPr>
          </a:lstStyle>
          <a:p>
            <a:r>
              <a:rPr lang="en-US"/>
              <a:t>Click icon to add picture</a:t>
            </a:r>
            <a:endParaRPr lang="en-US" dirty="0"/>
          </a:p>
        </p:txBody>
      </p:sp>
      <p:sp>
        <p:nvSpPr>
          <p:cNvPr id="4" name="Text Placeholder 3"/>
          <p:cNvSpPr>
            <a:spLocks noGrp="1"/>
          </p:cNvSpPr>
          <p:nvPr>
            <p:ph type="body" sz="half" idx="2"/>
          </p:nvPr>
        </p:nvSpPr>
        <p:spPr>
          <a:xfrm>
            <a:off x="2519366" y="6177915"/>
            <a:ext cx="11796711" cy="11445352"/>
          </a:xfrm>
        </p:spPr>
        <p:txBody>
          <a:bodyPr/>
          <a:lstStyle>
            <a:lvl1pPr marL="0" indent="0">
              <a:buNone/>
              <a:defRPr sz="4800"/>
            </a:lvl1pPr>
            <a:lvl2pPr marL="1371600" indent="0">
              <a:buNone/>
              <a:defRPr sz="4200"/>
            </a:lvl2pPr>
            <a:lvl3pPr marL="2743200" indent="0">
              <a:buNone/>
              <a:defRPr sz="3600"/>
            </a:lvl3pPr>
            <a:lvl4pPr marL="4114800" indent="0">
              <a:buNone/>
              <a:defRPr sz="3000"/>
            </a:lvl4pPr>
            <a:lvl5pPr marL="5486400" indent="0">
              <a:buNone/>
              <a:defRPr sz="3000"/>
            </a:lvl5pPr>
            <a:lvl6pPr marL="6858000" indent="0">
              <a:buNone/>
              <a:defRPr sz="3000"/>
            </a:lvl6pPr>
            <a:lvl7pPr marL="8229600" indent="0">
              <a:buNone/>
              <a:defRPr sz="3000"/>
            </a:lvl7pPr>
            <a:lvl8pPr marL="9601200" indent="0">
              <a:buNone/>
              <a:defRPr sz="3000"/>
            </a:lvl8pPr>
            <a:lvl9pPr marL="10972800" indent="0">
              <a:buNone/>
              <a:defRPr sz="3000"/>
            </a:lvl9pPr>
          </a:lstStyle>
          <a:p>
            <a:pPr lvl="0"/>
            <a:r>
              <a:rPr lang="en-US"/>
              <a:t>Edit Master text styles</a:t>
            </a:r>
          </a:p>
        </p:txBody>
      </p:sp>
      <p:sp>
        <p:nvSpPr>
          <p:cNvPr id="5" name="Date Placeholder 4"/>
          <p:cNvSpPr>
            <a:spLocks noGrp="1"/>
          </p:cNvSpPr>
          <p:nvPr>
            <p:ph type="dt" sz="half" idx="10"/>
          </p:nvPr>
        </p:nvSpPr>
        <p:spPr/>
        <p:txBody>
          <a:bodyPr/>
          <a:lstStyle/>
          <a:p>
            <a:fld id="{88CD87A1-DFDB-964D-900C-5D8AA694CA4A}" type="datetimeFigureOut">
              <a:rPr lang="en-US" smtClean="0"/>
              <a:t>12/5/21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80320E0-9797-8743-8752-2B4D5A36E080}" type="slidenum">
              <a:rPr lang="en-US" smtClean="0"/>
              <a:t>‹#›</a:t>
            </a:fld>
            <a:endParaRPr lang="en-US"/>
          </a:p>
        </p:txBody>
      </p:sp>
    </p:spTree>
    <p:extLst>
      <p:ext uri="{BB962C8B-B14F-4D97-AF65-F5344CB8AC3E}">
        <p14:creationId xmlns:p14="http://schemas.microsoft.com/office/powerpoint/2010/main" val="19029618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514600" y="1096391"/>
            <a:ext cx="31546800" cy="3980371"/>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514600" y="5481946"/>
            <a:ext cx="31546800" cy="13066101"/>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514600" y="19086708"/>
            <a:ext cx="8229600" cy="1096389"/>
          </a:xfrm>
          <a:prstGeom prst="rect">
            <a:avLst/>
          </a:prstGeom>
        </p:spPr>
        <p:txBody>
          <a:bodyPr vert="horz" lIns="91440" tIns="45720" rIns="91440" bIns="45720" rtlCol="0" anchor="ctr"/>
          <a:lstStyle>
            <a:lvl1pPr algn="l">
              <a:defRPr sz="3600">
                <a:solidFill>
                  <a:schemeClr val="tx1">
                    <a:tint val="75000"/>
                  </a:schemeClr>
                </a:solidFill>
              </a:defRPr>
            </a:lvl1pPr>
          </a:lstStyle>
          <a:p>
            <a:fld id="{88CD87A1-DFDB-964D-900C-5D8AA694CA4A}" type="datetimeFigureOut">
              <a:rPr lang="en-US" smtClean="0"/>
              <a:t>12/5/21</a:t>
            </a:fld>
            <a:endParaRPr lang="en-US"/>
          </a:p>
        </p:txBody>
      </p:sp>
      <p:sp>
        <p:nvSpPr>
          <p:cNvPr id="5" name="Footer Placeholder 4"/>
          <p:cNvSpPr>
            <a:spLocks noGrp="1"/>
          </p:cNvSpPr>
          <p:nvPr>
            <p:ph type="ftr" sz="quarter" idx="3"/>
          </p:nvPr>
        </p:nvSpPr>
        <p:spPr>
          <a:xfrm>
            <a:off x="12115800" y="19086708"/>
            <a:ext cx="12344400" cy="1096389"/>
          </a:xfrm>
          <a:prstGeom prst="rect">
            <a:avLst/>
          </a:prstGeom>
        </p:spPr>
        <p:txBody>
          <a:bodyPr vert="horz" lIns="91440" tIns="45720" rIns="91440" bIns="45720" rtlCol="0" anchor="ctr"/>
          <a:lstStyle>
            <a:lvl1pPr algn="ctr">
              <a:defRPr sz="3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25831800" y="19086708"/>
            <a:ext cx="8229600" cy="1096389"/>
          </a:xfrm>
          <a:prstGeom prst="rect">
            <a:avLst/>
          </a:prstGeom>
        </p:spPr>
        <p:txBody>
          <a:bodyPr vert="horz" lIns="91440" tIns="45720" rIns="91440" bIns="45720" rtlCol="0" anchor="ctr"/>
          <a:lstStyle>
            <a:lvl1pPr algn="r">
              <a:defRPr sz="3600">
                <a:solidFill>
                  <a:schemeClr val="tx1">
                    <a:tint val="75000"/>
                  </a:schemeClr>
                </a:solidFill>
              </a:defRPr>
            </a:lvl1pPr>
          </a:lstStyle>
          <a:p>
            <a:fld id="{E80320E0-9797-8743-8752-2B4D5A36E080}" type="slidenum">
              <a:rPr lang="en-US" smtClean="0"/>
              <a:t>‹#›</a:t>
            </a:fld>
            <a:endParaRPr lang="en-US"/>
          </a:p>
        </p:txBody>
      </p:sp>
    </p:spTree>
    <p:extLst>
      <p:ext uri="{BB962C8B-B14F-4D97-AF65-F5344CB8AC3E}">
        <p14:creationId xmlns:p14="http://schemas.microsoft.com/office/powerpoint/2010/main" val="2210232313"/>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2743200" rtl="0" eaLnBrk="1" latinLnBrk="0" hangingPunct="1">
        <a:lnSpc>
          <a:spcPct val="90000"/>
        </a:lnSpc>
        <a:spcBef>
          <a:spcPct val="0"/>
        </a:spcBef>
        <a:buNone/>
        <a:defRPr sz="13200" kern="1200">
          <a:solidFill>
            <a:schemeClr val="tx1"/>
          </a:solidFill>
          <a:latin typeface="+mj-lt"/>
          <a:ea typeface="+mj-ea"/>
          <a:cs typeface="+mj-cs"/>
        </a:defRPr>
      </a:lvl1pPr>
    </p:titleStyle>
    <p:bodyStyle>
      <a:lvl1pPr marL="685800" indent="-685800" algn="l" defTabSz="2743200" rtl="0" eaLnBrk="1" latinLnBrk="0" hangingPunct="1">
        <a:lnSpc>
          <a:spcPct val="90000"/>
        </a:lnSpc>
        <a:spcBef>
          <a:spcPts val="3000"/>
        </a:spcBef>
        <a:buFont typeface="Arial" panose="020B0604020202020204" pitchFamily="34" charset="0"/>
        <a:buChar char="•"/>
        <a:defRPr sz="8400" kern="1200">
          <a:solidFill>
            <a:schemeClr val="tx1"/>
          </a:solidFill>
          <a:latin typeface="+mn-lt"/>
          <a:ea typeface="+mn-ea"/>
          <a:cs typeface="+mn-cs"/>
        </a:defRPr>
      </a:lvl1pPr>
      <a:lvl2pPr marL="2057400" indent="-685800" algn="l" defTabSz="2743200" rtl="0" eaLnBrk="1" latinLnBrk="0" hangingPunct="1">
        <a:lnSpc>
          <a:spcPct val="90000"/>
        </a:lnSpc>
        <a:spcBef>
          <a:spcPts val="1500"/>
        </a:spcBef>
        <a:buFont typeface="Arial" panose="020B0604020202020204" pitchFamily="34" charset="0"/>
        <a:buChar char="•"/>
        <a:defRPr sz="7200" kern="1200">
          <a:solidFill>
            <a:schemeClr val="tx1"/>
          </a:solidFill>
          <a:latin typeface="+mn-lt"/>
          <a:ea typeface="+mn-ea"/>
          <a:cs typeface="+mn-cs"/>
        </a:defRPr>
      </a:lvl2pPr>
      <a:lvl3pPr marL="3429000" indent="-685800" algn="l" defTabSz="2743200" rtl="0" eaLnBrk="1" latinLnBrk="0" hangingPunct="1">
        <a:lnSpc>
          <a:spcPct val="90000"/>
        </a:lnSpc>
        <a:spcBef>
          <a:spcPts val="1500"/>
        </a:spcBef>
        <a:buFont typeface="Arial" panose="020B0604020202020204" pitchFamily="34" charset="0"/>
        <a:buChar char="•"/>
        <a:defRPr sz="6000" kern="1200">
          <a:solidFill>
            <a:schemeClr val="tx1"/>
          </a:solidFill>
          <a:latin typeface="+mn-lt"/>
          <a:ea typeface="+mn-ea"/>
          <a:cs typeface="+mn-cs"/>
        </a:defRPr>
      </a:lvl3pPr>
      <a:lvl4pPr marL="48006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4pPr>
      <a:lvl5pPr marL="61722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5pPr>
      <a:lvl6pPr marL="75438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6pPr>
      <a:lvl7pPr marL="89154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7pPr>
      <a:lvl8pPr marL="102870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8pPr>
      <a:lvl9pPr marL="116586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9pPr>
    </p:bodyStyle>
    <p:otherStyle>
      <a:defPPr>
        <a:defRPr lang="en-US"/>
      </a:defPPr>
      <a:lvl1pPr marL="0" algn="l" defTabSz="2743200" rtl="0" eaLnBrk="1" latinLnBrk="0" hangingPunct="1">
        <a:defRPr sz="5400" kern="1200">
          <a:solidFill>
            <a:schemeClr val="tx1"/>
          </a:solidFill>
          <a:latin typeface="+mn-lt"/>
          <a:ea typeface="+mn-ea"/>
          <a:cs typeface="+mn-cs"/>
        </a:defRPr>
      </a:lvl1pPr>
      <a:lvl2pPr marL="1371600" algn="l" defTabSz="2743200" rtl="0" eaLnBrk="1" latinLnBrk="0" hangingPunct="1">
        <a:defRPr sz="5400" kern="1200">
          <a:solidFill>
            <a:schemeClr val="tx1"/>
          </a:solidFill>
          <a:latin typeface="+mn-lt"/>
          <a:ea typeface="+mn-ea"/>
          <a:cs typeface="+mn-cs"/>
        </a:defRPr>
      </a:lvl2pPr>
      <a:lvl3pPr marL="2743200" algn="l" defTabSz="2743200" rtl="0" eaLnBrk="1" latinLnBrk="0" hangingPunct="1">
        <a:defRPr sz="5400" kern="1200">
          <a:solidFill>
            <a:schemeClr val="tx1"/>
          </a:solidFill>
          <a:latin typeface="+mn-lt"/>
          <a:ea typeface="+mn-ea"/>
          <a:cs typeface="+mn-cs"/>
        </a:defRPr>
      </a:lvl3pPr>
      <a:lvl4pPr marL="4114800" algn="l" defTabSz="2743200" rtl="0" eaLnBrk="1" latinLnBrk="0" hangingPunct="1">
        <a:defRPr sz="5400" kern="1200">
          <a:solidFill>
            <a:schemeClr val="tx1"/>
          </a:solidFill>
          <a:latin typeface="+mn-lt"/>
          <a:ea typeface="+mn-ea"/>
          <a:cs typeface="+mn-cs"/>
        </a:defRPr>
      </a:lvl4pPr>
      <a:lvl5pPr marL="5486400" algn="l" defTabSz="2743200" rtl="0" eaLnBrk="1" latinLnBrk="0" hangingPunct="1">
        <a:defRPr sz="5400" kern="1200">
          <a:solidFill>
            <a:schemeClr val="tx1"/>
          </a:solidFill>
          <a:latin typeface="+mn-lt"/>
          <a:ea typeface="+mn-ea"/>
          <a:cs typeface="+mn-cs"/>
        </a:defRPr>
      </a:lvl5pPr>
      <a:lvl6pPr marL="6858000" algn="l" defTabSz="2743200" rtl="0" eaLnBrk="1" latinLnBrk="0" hangingPunct="1">
        <a:defRPr sz="5400" kern="1200">
          <a:solidFill>
            <a:schemeClr val="tx1"/>
          </a:solidFill>
          <a:latin typeface="+mn-lt"/>
          <a:ea typeface="+mn-ea"/>
          <a:cs typeface="+mn-cs"/>
        </a:defRPr>
      </a:lvl6pPr>
      <a:lvl7pPr marL="8229600" algn="l" defTabSz="2743200" rtl="0" eaLnBrk="1" latinLnBrk="0" hangingPunct="1">
        <a:defRPr sz="5400" kern="1200">
          <a:solidFill>
            <a:schemeClr val="tx1"/>
          </a:solidFill>
          <a:latin typeface="+mn-lt"/>
          <a:ea typeface="+mn-ea"/>
          <a:cs typeface="+mn-cs"/>
        </a:defRPr>
      </a:lvl7pPr>
      <a:lvl8pPr marL="9601200" algn="l" defTabSz="2743200" rtl="0" eaLnBrk="1" latinLnBrk="0" hangingPunct="1">
        <a:defRPr sz="5400" kern="1200">
          <a:solidFill>
            <a:schemeClr val="tx1"/>
          </a:solidFill>
          <a:latin typeface="+mn-lt"/>
          <a:ea typeface="+mn-ea"/>
          <a:cs typeface="+mn-cs"/>
        </a:defRPr>
      </a:lvl8pPr>
      <a:lvl9pPr marL="10972800" algn="l" defTabSz="2743200" rtl="0" eaLnBrk="1" latinLnBrk="0" hangingPunct="1">
        <a:defRPr sz="5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18" Type="http://schemas.openxmlformats.org/officeDocument/2006/relationships/image" Target="../media/image16.png"/><Relationship Id="rId3" Type="http://schemas.openxmlformats.org/officeDocument/2006/relationships/image" Target="../media/image1.png"/><Relationship Id="rId21" Type="http://schemas.openxmlformats.org/officeDocument/2006/relationships/image" Target="../media/image19.png"/><Relationship Id="rId7" Type="http://schemas.openxmlformats.org/officeDocument/2006/relationships/image" Target="../media/image5.tiff"/><Relationship Id="rId12" Type="http://schemas.openxmlformats.org/officeDocument/2006/relationships/image" Target="../media/image10.png"/><Relationship Id="rId17" Type="http://schemas.openxmlformats.org/officeDocument/2006/relationships/image" Target="../media/image15.png"/><Relationship Id="rId2" Type="http://schemas.openxmlformats.org/officeDocument/2006/relationships/notesSlide" Target="../notesSlides/notesSlide1.xml"/><Relationship Id="rId16" Type="http://schemas.openxmlformats.org/officeDocument/2006/relationships/image" Target="../media/image14.png"/><Relationship Id="rId20" Type="http://schemas.openxmlformats.org/officeDocument/2006/relationships/image" Target="../media/image18.pn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png"/><Relationship Id="rId24" Type="http://schemas.openxmlformats.org/officeDocument/2006/relationships/image" Target="../media/image22.png"/><Relationship Id="rId5" Type="http://schemas.openxmlformats.org/officeDocument/2006/relationships/image" Target="../media/image3.png"/><Relationship Id="rId15" Type="http://schemas.openxmlformats.org/officeDocument/2006/relationships/image" Target="../media/image13.png"/><Relationship Id="rId23" Type="http://schemas.openxmlformats.org/officeDocument/2006/relationships/image" Target="../media/image21.png"/><Relationship Id="rId10" Type="http://schemas.openxmlformats.org/officeDocument/2006/relationships/image" Target="../media/image8.png"/><Relationship Id="rId19" Type="http://schemas.openxmlformats.org/officeDocument/2006/relationships/image" Target="../media/image17.png"/><Relationship Id="rId4" Type="http://schemas.openxmlformats.org/officeDocument/2006/relationships/image" Target="../media/image2.png"/><Relationship Id="rId9" Type="http://schemas.openxmlformats.org/officeDocument/2006/relationships/image" Target="../media/image7.tiff"/><Relationship Id="rId14" Type="http://schemas.openxmlformats.org/officeDocument/2006/relationships/image" Target="../media/image12.png"/><Relationship Id="rId22"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DBE9EF"/>
        </a:solidFill>
        <a:effectLst/>
      </p:bgPr>
    </p:bg>
    <p:spTree>
      <p:nvGrpSpPr>
        <p:cNvPr id="1" name=""/>
        <p:cNvGrpSpPr/>
        <p:nvPr/>
      </p:nvGrpSpPr>
      <p:grpSpPr>
        <a:xfrm>
          <a:off x="0" y="0"/>
          <a:ext cx="0" cy="0"/>
          <a:chOff x="0" y="0"/>
          <a:chExt cx="0" cy="0"/>
        </a:xfrm>
      </p:grpSpPr>
      <p:sp>
        <p:nvSpPr>
          <p:cNvPr id="50" name="Rectangle 49">
            <a:extLst>
              <a:ext uri="{FF2B5EF4-FFF2-40B4-BE49-F238E27FC236}">
                <a16:creationId xmlns:a16="http://schemas.microsoft.com/office/drawing/2014/main" id="{4A983E22-C71D-EB40-933A-4D5F9AA428A1}"/>
              </a:ext>
            </a:extLst>
          </p:cNvPr>
          <p:cNvSpPr/>
          <p:nvPr/>
        </p:nvSpPr>
        <p:spPr>
          <a:xfrm>
            <a:off x="16850735" y="11287592"/>
            <a:ext cx="9192068" cy="6945499"/>
          </a:xfrm>
          <a:prstGeom prst="rect">
            <a:avLst/>
          </a:prstGeom>
          <a:solidFill>
            <a:srgbClr val="FFED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92"/>
          </a:p>
        </p:txBody>
      </p:sp>
      <p:sp>
        <p:nvSpPr>
          <p:cNvPr id="61" name="Pentagon 60">
            <a:extLst>
              <a:ext uri="{FF2B5EF4-FFF2-40B4-BE49-F238E27FC236}">
                <a16:creationId xmlns:a16="http://schemas.microsoft.com/office/drawing/2014/main" id="{8E902D11-507A-2944-BA3C-33756D9A6ADB}"/>
              </a:ext>
            </a:extLst>
          </p:cNvPr>
          <p:cNvSpPr/>
          <p:nvPr/>
        </p:nvSpPr>
        <p:spPr>
          <a:xfrm>
            <a:off x="16850729" y="11274361"/>
            <a:ext cx="7606384" cy="1514936"/>
          </a:xfrm>
          <a:prstGeom prst="homePlate">
            <a:avLst/>
          </a:prstGeom>
          <a:solidFill>
            <a:srgbClr val="C282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92" dirty="0"/>
          </a:p>
        </p:txBody>
      </p:sp>
      <p:sp>
        <p:nvSpPr>
          <p:cNvPr id="62" name="TextBox 61">
            <a:extLst>
              <a:ext uri="{FF2B5EF4-FFF2-40B4-BE49-F238E27FC236}">
                <a16:creationId xmlns:a16="http://schemas.microsoft.com/office/drawing/2014/main" id="{874222D4-EC14-2340-B80A-2B6A9C47859C}"/>
              </a:ext>
            </a:extLst>
          </p:cNvPr>
          <p:cNvSpPr txBox="1"/>
          <p:nvPr/>
        </p:nvSpPr>
        <p:spPr>
          <a:xfrm>
            <a:off x="17069849" y="11478121"/>
            <a:ext cx="6896248" cy="1200329"/>
          </a:xfrm>
          <a:prstGeom prst="rect">
            <a:avLst/>
          </a:prstGeom>
          <a:noFill/>
        </p:spPr>
        <p:txBody>
          <a:bodyPr wrap="square" rtlCol="0">
            <a:spAutoFit/>
          </a:bodyPr>
          <a:lstStyle/>
          <a:p>
            <a:r>
              <a:rPr lang="en-US" sz="3600" spc="300" dirty="0">
                <a:solidFill>
                  <a:srgbClr val="FFEDDF"/>
                </a:solidFill>
                <a:latin typeface="Fira Sans" panose="020B0503050000020004" pitchFamily="34" charset="0"/>
              </a:rPr>
              <a:t>Adapting methods of fault plane determination</a:t>
            </a:r>
          </a:p>
        </p:txBody>
      </p:sp>
      <mc:AlternateContent xmlns:mc="http://schemas.openxmlformats.org/markup-compatibility/2006">
        <mc:Choice xmlns:a14="http://schemas.microsoft.com/office/drawing/2010/main" Requires="a14">
          <p:sp>
            <p:nvSpPr>
              <p:cNvPr id="76" name="TextBox 75">
                <a:extLst>
                  <a:ext uri="{FF2B5EF4-FFF2-40B4-BE49-F238E27FC236}">
                    <a16:creationId xmlns:a16="http://schemas.microsoft.com/office/drawing/2014/main" id="{B5A7D2B3-8717-484C-B0FF-8BB70FB1528C}"/>
                  </a:ext>
                </a:extLst>
              </p:cNvPr>
              <p:cNvSpPr txBox="1"/>
              <p:nvPr/>
            </p:nvSpPr>
            <p:spPr>
              <a:xfrm>
                <a:off x="17164473" y="13063028"/>
                <a:ext cx="8650877" cy="2193806"/>
              </a:xfrm>
              <a:prstGeom prst="rect">
                <a:avLst/>
              </a:prstGeom>
              <a:noFill/>
            </p:spPr>
            <p:txBody>
              <a:bodyPr wrap="square" lIns="0" tIns="0" rIns="0" bIns="0" rtlCol="0">
                <a:spAutoFit/>
              </a:bodyPr>
              <a:lstStyle/>
              <a:p>
                <a:r>
                  <a:rPr lang="en-US" sz="2000" dirty="0">
                    <a:solidFill>
                      <a:srgbClr val="77433C"/>
                    </a:solidFill>
                    <a:latin typeface="Fira Sans" panose="020B0503050000020004" pitchFamily="34" charset="0"/>
                  </a:rPr>
                  <a:t>Each mechanism was tested to produce synthetic amplitudes which were then compared to the observed amplitudes using our misfit function. The function treated the </a:t>
                </a:r>
                <a:r>
                  <a:rPr lang="en-US" sz="2000" i="1" dirty="0">
                    <a:solidFill>
                      <a:srgbClr val="77433C"/>
                    </a:solidFill>
                    <a:latin typeface="Fira Sans" panose="020B0503050000020004" pitchFamily="34" charset="0"/>
                  </a:rPr>
                  <a:t>P</a:t>
                </a:r>
                <a:r>
                  <a:rPr lang="en-US" sz="2000" dirty="0">
                    <a:solidFill>
                      <a:srgbClr val="77433C"/>
                    </a:solidFill>
                    <a:latin typeface="Fira Sans" panose="020B0503050000020004" pitchFamily="34" charset="0"/>
                  </a:rPr>
                  <a:t>, </a:t>
                </a:r>
                <a:r>
                  <a:rPr lang="en-US" sz="2000" i="1" dirty="0">
                    <a:solidFill>
                      <a:srgbClr val="77433C"/>
                    </a:solidFill>
                    <a:latin typeface="Fira Sans" panose="020B0503050000020004" pitchFamily="34" charset="0"/>
                  </a:rPr>
                  <a:t>SV</a:t>
                </a:r>
                <a:r>
                  <a:rPr lang="en-US" sz="2000" dirty="0">
                    <a:solidFill>
                      <a:srgbClr val="77433C"/>
                    </a:solidFill>
                    <a:latin typeface="Fira Sans" panose="020B0503050000020004" pitchFamily="34" charset="0"/>
                  </a:rPr>
                  <a:t> and </a:t>
                </a:r>
                <a:r>
                  <a:rPr lang="en-US" sz="2000" i="1" dirty="0">
                    <a:solidFill>
                      <a:srgbClr val="77433C"/>
                    </a:solidFill>
                    <a:latin typeface="Fira Sans" panose="020B0503050000020004" pitchFamily="34" charset="0"/>
                  </a:rPr>
                  <a:t>SH</a:t>
                </a:r>
                <a:r>
                  <a:rPr lang="en-US" sz="2000" dirty="0">
                    <a:solidFill>
                      <a:srgbClr val="77433C"/>
                    </a:solidFill>
                    <a:latin typeface="Fira Sans" panose="020B0503050000020004" pitchFamily="34" charset="0"/>
                  </a:rPr>
                  <a:t> of both the observed and synthetic amplitudes as components of 3-D vectors. The misfit value is defined as the angle between the two vectors.  Using the radius of the approximate error circle based on estimated observational error, an angle of tolerance, </a:t>
                </a:r>
                <a:r>
                  <a:rPr lang="el-GR" sz="2000" dirty="0">
                    <a:solidFill>
                      <a:srgbClr val="77433C"/>
                    </a:solidFill>
                    <a:latin typeface="Fira Sans" panose="020B0503050000020004" pitchFamily="34" charset="0"/>
                  </a:rPr>
                  <a:t>ε</a:t>
                </a:r>
                <a:r>
                  <a:rPr lang="en-US" sz="2000" dirty="0">
                    <a:solidFill>
                      <a:srgbClr val="77433C"/>
                    </a:solidFill>
                    <a:latin typeface="Fira Sans" panose="020B0503050000020004" pitchFamily="34" charset="0"/>
                  </a:rPr>
                  <a:t>,</a:t>
                </a:r>
                <a:r>
                  <a:rPr lang="el-GR" sz="2000" dirty="0">
                    <a:solidFill>
                      <a:srgbClr val="77433C"/>
                    </a:solidFill>
                    <a:latin typeface="Fira Sans" panose="020B0503050000020004" pitchFamily="34" charset="0"/>
                  </a:rPr>
                  <a:t> </a:t>
                </a:r>
                <a:r>
                  <a:rPr lang="en-US" sz="2000" dirty="0">
                    <a:solidFill>
                      <a:srgbClr val="77433C"/>
                    </a:solidFill>
                    <a:latin typeface="Fira Sans" panose="020B0503050000020004" pitchFamily="34" charset="0"/>
                  </a:rPr>
                  <a:t>is estimated which outlines a cone around </a:t>
                </a:r>
                <a14:m>
                  <m:oMath xmlns:m="http://schemas.openxmlformats.org/officeDocument/2006/math">
                    <m:acc>
                      <m:accPr>
                        <m:chr m:val="⃗"/>
                        <m:ctrlPr>
                          <a:rPr lang="en-US" sz="2000" i="1" smtClean="0">
                            <a:solidFill>
                              <a:srgbClr val="77433C"/>
                            </a:solidFill>
                            <a:latin typeface="Cambria Math" panose="02040503050406030204" pitchFamily="18" charset="0"/>
                          </a:rPr>
                        </m:ctrlPr>
                      </m:accPr>
                      <m:e>
                        <m:sSub>
                          <m:sSubPr>
                            <m:ctrlPr>
                              <a:rPr lang="en-US" sz="2000" i="1" smtClean="0">
                                <a:solidFill>
                                  <a:srgbClr val="77433C"/>
                                </a:solidFill>
                                <a:latin typeface="Cambria Math" panose="02040503050406030204" pitchFamily="18" charset="0"/>
                              </a:rPr>
                            </m:ctrlPr>
                          </m:sSubPr>
                          <m:e>
                            <m:r>
                              <a:rPr lang="en-US" sz="2000" b="0" i="1" smtClean="0">
                                <a:solidFill>
                                  <a:srgbClr val="77433C"/>
                                </a:solidFill>
                                <a:latin typeface="Cambria Math" panose="02040503050406030204" pitchFamily="18" charset="0"/>
                              </a:rPr>
                              <m:t>𝐴</m:t>
                            </m:r>
                          </m:e>
                          <m:sub>
                            <m:r>
                              <a:rPr lang="en-US" sz="2000" b="0" i="1" smtClean="0">
                                <a:solidFill>
                                  <a:srgbClr val="77433C"/>
                                </a:solidFill>
                                <a:latin typeface="Cambria Math" panose="02040503050406030204" pitchFamily="18" charset="0"/>
                              </a:rPr>
                              <m:t>𝑜</m:t>
                            </m:r>
                          </m:sub>
                        </m:sSub>
                      </m:e>
                    </m:acc>
                  </m:oMath>
                </a14:m>
                <a:r>
                  <a:rPr lang="en-US" sz="2000" dirty="0">
                    <a:solidFill>
                      <a:srgbClr val="77433C"/>
                    </a:solidFill>
                    <a:latin typeface="Fira Sans" panose="020B0503050000020004" pitchFamily="34" charset="0"/>
                  </a:rPr>
                  <a:t>. </a:t>
                </a:r>
              </a:p>
            </p:txBody>
          </p:sp>
        </mc:Choice>
        <mc:Fallback>
          <p:sp>
            <p:nvSpPr>
              <p:cNvPr id="76" name="TextBox 75">
                <a:extLst>
                  <a:ext uri="{FF2B5EF4-FFF2-40B4-BE49-F238E27FC236}">
                    <a16:creationId xmlns:a16="http://schemas.microsoft.com/office/drawing/2014/main" id="{B5A7D2B3-8717-484C-B0FF-8BB70FB1528C}"/>
                  </a:ext>
                </a:extLst>
              </p:cNvPr>
              <p:cNvSpPr txBox="1">
                <a:spLocks noRot="1" noChangeAspect="1" noMove="1" noResize="1" noEditPoints="1" noAdjustHandles="1" noChangeArrowheads="1" noChangeShapeType="1" noTextEdit="1"/>
              </p:cNvSpPr>
              <p:nvPr/>
            </p:nvSpPr>
            <p:spPr>
              <a:xfrm>
                <a:off x="17164473" y="13063028"/>
                <a:ext cx="8650877" cy="2193806"/>
              </a:xfrm>
              <a:prstGeom prst="rect">
                <a:avLst/>
              </a:prstGeom>
              <a:blipFill>
                <a:blip r:embed="rId3"/>
                <a:stretch>
                  <a:fillRect l="-1760" t="-3468" r="-440" b="-6358"/>
                </a:stretch>
              </a:blipFill>
            </p:spPr>
            <p:txBody>
              <a:bodyPr/>
              <a:lstStyle/>
              <a:p>
                <a:r>
                  <a:rPr lang="en-US">
                    <a:noFill/>
                  </a:rPr>
                  <a:t> </a:t>
                </a:r>
              </a:p>
            </p:txBody>
          </p:sp>
        </mc:Fallback>
      </mc:AlternateContent>
      <p:sp>
        <p:nvSpPr>
          <p:cNvPr id="53" name="Rectangle 52">
            <a:extLst>
              <a:ext uri="{FF2B5EF4-FFF2-40B4-BE49-F238E27FC236}">
                <a16:creationId xmlns:a16="http://schemas.microsoft.com/office/drawing/2014/main" id="{37FE4506-0E63-1541-916F-6C8F92A7F310}"/>
              </a:ext>
            </a:extLst>
          </p:cNvPr>
          <p:cNvSpPr/>
          <p:nvPr/>
        </p:nvSpPr>
        <p:spPr>
          <a:xfrm>
            <a:off x="16834560" y="538105"/>
            <a:ext cx="9192068" cy="7379630"/>
          </a:xfrm>
          <a:prstGeom prst="rect">
            <a:avLst/>
          </a:prstGeom>
          <a:solidFill>
            <a:srgbClr val="FFED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92"/>
          </a:p>
        </p:txBody>
      </p:sp>
      <p:sp>
        <p:nvSpPr>
          <p:cNvPr id="51" name="Pentagon 50">
            <a:extLst>
              <a:ext uri="{FF2B5EF4-FFF2-40B4-BE49-F238E27FC236}">
                <a16:creationId xmlns:a16="http://schemas.microsoft.com/office/drawing/2014/main" id="{2EA50421-FF13-EB4F-B976-20E97F1937ED}"/>
              </a:ext>
            </a:extLst>
          </p:cNvPr>
          <p:cNvSpPr/>
          <p:nvPr/>
        </p:nvSpPr>
        <p:spPr>
          <a:xfrm>
            <a:off x="16808809" y="522439"/>
            <a:ext cx="7606384" cy="1514936"/>
          </a:xfrm>
          <a:prstGeom prst="homePlate">
            <a:avLst/>
          </a:prstGeom>
          <a:solidFill>
            <a:srgbClr val="C282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92" dirty="0"/>
          </a:p>
        </p:txBody>
      </p:sp>
      <p:sp>
        <p:nvSpPr>
          <p:cNvPr id="52" name="TextBox 51">
            <a:extLst>
              <a:ext uri="{FF2B5EF4-FFF2-40B4-BE49-F238E27FC236}">
                <a16:creationId xmlns:a16="http://schemas.microsoft.com/office/drawing/2014/main" id="{23104E61-5692-FF40-B022-3172458D3AB5}"/>
              </a:ext>
            </a:extLst>
          </p:cNvPr>
          <p:cNvSpPr txBox="1"/>
          <p:nvPr/>
        </p:nvSpPr>
        <p:spPr>
          <a:xfrm>
            <a:off x="16995164" y="718600"/>
            <a:ext cx="6896248" cy="1200329"/>
          </a:xfrm>
          <a:prstGeom prst="rect">
            <a:avLst/>
          </a:prstGeom>
          <a:noFill/>
        </p:spPr>
        <p:txBody>
          <a:bodyPr wrap="square" rtlCol="0">
            <a:spAutoFit/>
          </a:bodyPr>
          <a:lstStyle/>
          <a:p>
            <a:r>
              <a:rPr lang="en-US" sz="3600" spc="152" dirty="0">
                <a:solidFill>
                  <a:srgbClr val="FFEDDF"/>
                </a:solidFill>
                <a:latin typeface="Fira Sans" panose="020B0503050000020004" pitchFamily="34" charset="0"/>
              </a:rPr>
              <a:t>Exploring the doublet Marsquake event</a:t>
            </a:r>
          </a:p>
        </p:txBody>
      </p:sp>
      <p:pic>
        <p:nvPicPr>
          <p:cNvPr id="70" name="Picture 69">
            <a:extLst>
              <a:ext uri="{FF2B5EF4-FFF2-40B4-BE49-F238E27FC236}">
                <a16:creationId xmlns:a16="http://schemas.microsoft.com/office/drawing/2014/main" id="{B6BECFA9-AC0A-9B4D-B167-FA387213E485}"/>
              </a:ext>
            </a:extLst>
          </p:cNvPr>
          <p:cNvPicPr>
            <a:picLocks noChangeAspect="1"/>
          </p:cNvPicPr>
          <p:nvPr/>
        </p:nvPicPr>
        <p:blipFill rotWithShape="1">
          <a:blip r:embed="rId4"/>
          <a:srcRect l="3561" t="8769" r="15729" b="6451"/>
          <a:stretch/>
        </p:blipFill>
        <p:spPr>
          <a:xfrm>
            <a:off x="17096711" y="4358978"/>
            <a:ext cx="4434840" cy="2795064"/>
          </a:xfrm>
          <a:prstGeom prst="rect">
            <a:avLst/>
          </a:prstGeom>
        </p:spPr>
      </p:pic>
      <p:sp>
        <p:nvSpPr>
          <p:cNvPr id="71" name="TextBox 70">
            <a:extLst>
              <a:ext uri="{FF2B5EF4-FFF2-40B4-BE49-F238E27FC236}">
                <a16:creationId xmlns:a16="http://schemas.microsoft.com/office/drawing/2014/main" id="{22915FA9-2B08-8C48-9056-7A12A631FFCF}"/>
              </a:ext>
            </a:extLst>
          </p:cNvPr>
          <p:cNvSpPr txBox="1"/>
          <p:nvPr/>
        </p:nvSpPr>
        <p:spPr>
          <a:xfrm>
            <a:off x="21873869" y="4657642"/>
            <a:ext cx="3941481" cy="3046988"/>
          </a:xfrm>
          <a:prstGeom prst="rect">
            <a:avLst/>
          </a:prstGeom>
          <a:noFill/>
        </p:spPr>
        <p:txBody>
          <a:bodyPr wrap="square" rtlCol="0">
            <a:spAutoFit/>
          </a:bodyPr>
          <a:lstStyle/>
          <a:p>
            <a:r>
              <a:rPr lang="en-US" sz="1600" dirty="0">
                <a:solidFill>
                  <a:srgbClr val="F2BA89"/>
                </a:solidFill>
                <a:latin typeface="Fira Sans" panose="020B0503050000020004" pitchFamily="34" charset="0"/>
              </a:rPr>
              <a:t>We looked at the particle motion caused by the arrival of the </a:t>
            </a:r>
            <a:r>
              <a:rPr lang="en-US" sz="1600" i="1" dirty="0">
                <a:solidFill>
                  <a:srgbClr val="F2BA89"/>
                </a:solidFill>
                <a:latin typeface="Fira Sans" panose="020B0503050000020004" pitchFamily="34" charset="0"/>
              </a:rPr>
              <a:t>P</a:t>
            </a:r>
            <a:r>
              <a:rPr lang="en-US" sz="1600" dirty="0">
                <a:solidFill>
                  <a:srgbClr val="F2BA89"/>
                </a:solidFill>
                <a:latin typeface="Fira Sans" panose="020B0503050000020004" pitchFamily="34" charset="0"/>
              </a:rPr>
              <a:t> and </a:t>
            </a:r>
            <a:r>
              <a:rPr lang="en-US" sz="1600" i="1" dirty="0">
                <a:solidFill>
                  <a:srgbClr val="F2BA89"/>
                </a:solidFill>
                <a:latin typeface="Fira Sans" panose="020B0503050000020004" pitchFamily="34" charset="0"/>
              </a:rPr>
              <a:t>S</a:t>
            </a:r>
            <a:r>
              <a:rPr lang="en-US" sz="1600" dirty="0">
                <a:solidFill>
                  <a:srgbClr val="F2BA89"/>
                </a:solidFill>
                <a:latin typeface="Fira Sans" panose="020B0503050000020004" pitchFamily="34" charset="0"/>
              </a:rPr>
              <a:t> wave and found an apparent “movement” of the back azimuth angle over the time window.</a:t>
            </a:r>
          </a:p>
          <a:p>
            <a:endParaRPr lang="en-US" sz="1600" dirty="0">
              <a:solidFill>
                <a:srgbClr val="F2BA89"/>
              </a:solidFill>
              <a:latin typeface="Fira Sans" panose="020B0503050000020004" pitchFamily="34" charset="0"/>
            </a:endParaRPr>
          </a:p>
          <a:p>
            <a:r>
              <a:rPr lang="en-US" sz="1600" dirty="0">
                <a:solidFill>
                  <a:srgbClr val="F2BA89"/>
                </a:solidFill>
                <a:latin typeface="Fira Sans" panose="020B0503050000020004" pitchFamily="34" charset="0"/>
              </a:rPr>
              <a:t>This particle motion shows a doublet event containing both S0173a &amp; S0173ab. Because of their proximity in arrival times, this doublet event likely was caused by two different mechanisms that bookend a 4 second time window. </a:t>
            </a:r>
          </a:p>
        </p:txBody>
      </p:sp>
      <p:sp>
        <p:nvSpPr>
          <p:cNvPr id="73" name="TextBox 72">
            <a:extLst>
              <a:ext uri="{FF2B5EF4-FFF2-40B4-BE49-F238E27FC236}">
                <a16:creationId xmlns:a16="http://schemas.microsoft.com/office/drawing/2014/main" id="{D3D1D644-4506-6640-BB88-5FDF0B36AADB}"/>
              </a:ext>
            </a:extLst>
          </p:cNvPr>
          <p:cNvSpPr txBox="1"/>
          <p:nvPr/>
        </p:nvSpPr>
        <p:spPr>
          <a:xfrm>
            <a:off x="17169016" y="2282272"/>
            <a:ext cx="8397152" cy="2400657"/>
          </a:xfrm>
          <a:prstGeom prst="rect">
            <a:avLst/>
          </a:prstGeom>
          <a:noFill/>
        </p:spPr>
        <p:txBody>
          <a:bodyPr wrap="square" lIns="0" tIns="0" rIns="0" bIns="0" numCol="1" spcCol="91440" rtlCol="0">
            <a:spAutoFit/>
          </a:bodyPr>
          <a:lstStyle/>
          <a:p>
            <a:r>
              <a:rPr lang="en-US" sz="2000" dirty="0">
                <a:solidFill>
                  <a:srgbClr val="77433C"/>
                </a:solidFill>
                <a:latin typeface="Fira Sans" panose="020B0503050000020004" pitchFamily="34" charset="0"/>
              </a:rPr>
              <a:t>For S0173a, we found two different focal mechanisms for the beginning and end of a 4 second window. The two represent different modes of slip: reverse faulting and predominantly normal faulting. A linear combination of these two mechanisms produces a composite mechanism that resembles the source mechanism estimated by the InSight Team from waveform modeling</a:t>
            </a:r>
            <a:r>
              <a:rPr lang="en-US" sz="2000" baseline="30000" dirty="0">
                <a:solidFill>
                  <a:srgbClr val="77433C"/>
                </a:solidFill>
                <a:latin typeface="Fira Sans" panose="020B0503050000020004" pitchFamily="34" charset="0"/>
              </a:rPr>
              <a:t>1</a:t>
            </a:r>
            <a:r>
              <a:rPr lang="en-US" sz="2000" dirty="0">
                <a:solidFill>
                  <a:srgbClr val="77433C"/>
                </a:solidFill>
                <a:latin typeface="Fira Sans" panose="020B0503050000020004" pitchFamily="34" charset="0"/>
              </a:rPr>
              <a:t>.</a:t>
            </a:r>
            <a:endParaRPr lang="en-US" sz="1800" dirty="0">
              <a:solidFill>
                <a:srgbClr val="77433C"/>
              </a:solidFill>
              <a:latin typeface="Fira Sans" panose="020B0503050000020004" pitchFamily="34" charset="0"/>
            </a:endParaRPr>
          </a:p>
          <a:p>
            <a:br>
              <a:rPr lang="en-US" sz="1800" dirty="0">
                <a:solidFill>
                  <a:srgbClr val="77433C"/>
                </a:solidFill>
                <a:latin typeface="Fira Sans" panose="020B0503050000020004" pitchFamily="34" charset="0"/>
              </a:rPr>
            </a:br>
            <a:endParaRPr lang="en-US" sz="1800" dirty="0">
              <a:solidFill>
                <a:srgbClr val="77433C"/>
              </a:solidFill>
              <a:latin typeface="Fira Sans" panose="020B0503050000020004" pitchFamily="34" charset="0"/>
            </a:endParaRPr>
          </a:p>
        </p:txBody>
      </p:sp>
      <p:sp>
        <p:nvSpPr>
          <p:cNvPr id="72" name="TextBox 71">
            <a:extLst>
              <a:ext uri="{FF2B5EF4-FFF2-40B4-BE49-F238E27FC236}">
                <a16:creationId xmlns:a16="http://schemas.microsoft.com/office/drawing/2014/main" id="{0AEF3281-C179-A446-B45F-8CC0E08FB3AA}"/>
              </a:ext>
            </a:extLst>
          </p:cNvPr>
          <p:cNvSpPr txBox="1"/>
          <p:nvPr/>
        </p:nvSpPr>
        <p:spPr>
          <a:xfrm>
            <a:off x="21873872" y="4217290"/>
            <a:ext cx="2971280" cy="400110"/>
          </a:xfrm>
          <a:prstGeom prst="rect">
            <a:avLst/>
          </a:prstGeom>
          <a:noFill/>
        </p:spPr>
        <p:txBody>
          <a:bodyPr wrap="square" rtlCol="0">
            <a:spAutoFit/>
          </a:bodyPr>
          <a:lstStyle/>
          <a:p>
            <a:r>
              <a:rPr lang="en-US" sz="2000" b="1" dirty="0">
                <a:solidFill>
                  <a:srgbClr val="C08275"/>
                </a:solidFill>
                <a:latin typeface="Fira Sans" panose="020B0503050000020004" pitchFamily="34" charset="0"/>
                <a:ea typeface="Inconsolata Medium" pitchFamily="49" charset="77"/>
              </a:rPr>
              <a:t>Particle Motion</a:t>
            </a:r>
          </a:p>
        </p:txBody>
      </p:sp>
      <p:sp>
        <p:nvSpPr>
          <p:cNvPr id="97" name="TextBox 96">
            <a:extLst>
              <a:ext uri="{FF2B5EF4-FFF2-40B4-BE49-F238E27FC236}">
                <a16:creationId xmlns:a16="http://schemas.microsoft.com/office/drawing/2014/main" id="{3608FA16-825D-C04A-B704-CF8E71DA7347}"/>
              </a:ext>
            </a:extLst>
          </p:cNvPr>
          <p:cNvSpPr txBox="1"/>
          <p:nvPr/>
        </p:nvSpPr>
        <p:spPr>
          <a:xfrm>
            <a:off x="17089758" y="7175881"/>
            <a:ext cx="4785026" cy="461665"/>
          </a:xfrm>
          <a:prstGeom prst="rect">
            <a:avLst/>
          </a:prstGeom>
          <a:noFill/>
        </p:spPr>
        <p:txBody>
          <a:bodyPr wrap="square" rtlCol="0">
            <a:spAutoFit/>
          </a:bodyPr>
          <a:lstStyle/>
          <a:p>
            <a:r>
              <a:rPr lang="en-US" sz="1200" b="1" dirty="0">
                <a:solidFill>
                  <a:srgbClr val="77433C"/>
                </a:solidFill>
              </a:rPr>
              <a:t>Figure 2. </a:t>
            </a:r>
            <a:r>
              <a:rPr lang="en-US" sz="1200" dirty="0">
                <a:solidFill>
                  <a:srgbClr val="77433C"/>
                </a:solidFill>
              </a:rPr>
              <a:t>S0173a begins at 0 seconds and the </a:t>
            </a:r>
            <a:r>
              <a:rPr lang="en-US" sz="1200" i="1" dirty="0">
                <a:solidFill>
                  <a:srgbClr val="77433C"/>
                </a:solidFill>
              </a:rPr>
              <a:t>P</a:t>
            </a:r>
            <a:r>
              <a:rPr lang="en-US" sz="1200" dirty="0">
                <a:solidFill>
                  <a:srgbClr val="77433C"/>
                </a:solidFill>
              </a:rPr>
              <a:t>- and </a:t>
            </a:r>
            <a:r>
              <a:rPr lang="en-US" sz="1200" i="1" dirty="0">
                <a:solidFill>
                  <a:srgbClr val="77433C"/>
                </a:solidFill>
              </a:rPr>
              <a:t>S</a:t>
            </a:r>
            <a:r>
              <a:rPr lang="en-US" sz="1200" dirty="0">
                <a:solidFill>
                  <a:srgbClr val="77433C"/>
                </a:solidFill>
              </a:rPr>
              <a:t>-wave arrival for S0173ab is at 4 seconds. The back azimuth angle shifts from 90° to 86°.</a:t>
            </a:r>
          </a:p>
        </p:txBody>
      </p:sp>
      <p:sp>
        <p:nvSpPr>
          <p:cNvPr id="22" name="Rectangle 21">
            <a:extLst>
              <a:ext uri="{FF2B5EF4-FFF2-40B4-BE49-F238E27FC236}">
                <a16:creationId xmlns:a16="http://schemas.microsoft.com/office/drawing/2014/main" id="{273C799E-6105-EF4B-BA28-CB8B37E4D7B4}"/>
              </a:ext>
            </a:extLst>
          </p:cNvPr>
          <p:cNvSpPr/>
          <p:nvPr/>
        </p:nvSpPr>
        <p:spPr>
          <a:xfrm>
            <a:off x="443760" y="492927"/>
            <a:ext cx="15968195" cy="5140461"/>
          </a:xfrm>
          <a:prstGeom prst="rect">
            <a:avLst/>
          </a:prstGeom>
          <a:solidFill>
            <a:srgbClr val="FFED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Pentagon 14">
            <a:extLst>
              <a:ext uri="{FF2B5EF4-FFF2-40B4-BE49-F238E27FC236}">
                <a16:creationId xmlns:a16="http://schemas.microsoft.com/office/drawing/2014/main" id="{0F1A3554-AD83-F043-B977-EB7784C6A827}"/>
              </a:ext>
            </a:extLst>
          </p:cNvPr>
          <p:cNvSpPr/>
          <p:nvPr/>
        </p:nvSpPr>
        <p:spPr>
          <a:xfrm>
            <a:off x="-2" y="18513281"/>
            <a:ext cx="34496188" cy="2070240"/>
          </a:xfrm>
          <a:prstGeom prst="homePlate">
            <a:avLst/>
          </a:prstGeom>
          <a:solidFill>
            <a:srgbClr val="C282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92"/>
          </a:p>
        </p:txBody>
      </p:sp>
      <p:sp>
        <p:nvSpPr>
          <p:cNvPr id="16" name="Chevron 15">
            <a:extLst>
              <a:ext uri="{FF2B5EF4-FFF2-40B4-BE49-F238E27FC236}">
                <a16:creationId xmlns:a16="http://schemas.microsoft.com/office/drawing/2014/main" id="{646F129C-4800-D44B-8052-EBA53271500F}"/>
              </a:ext>
            </a:extLst>
          </p:cNvPr>
          <p:cNvSpPr/>
          <p:nvPr/>
        </p:nvSpPr>
        <p:spPr>
          <a:xfrm>
            <a:off x="33664372" y="18513279"/>
            <a:ext cx="2495992" cy="2070244"/>
          </a:xfrm>
          <a:prstGeom prst="chevron">
            <a:avLst/>
          </a:prstGeom>
          <a:solidFill>
            <a:srgbClr val="C282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92">
              <a:solidFill>
                <a:schemeClr val="tx1"/>
              </a:solidFill>
            </a:endParaRPr>
          </a:p>
        </p:txBody>
      </p:sp>
      <p:pic>
        <p:nvPicPr>
          <p:cNvPr id="18" name="Picture 17">
            <a:extLst>
              <a:ext uri="{FF2B5EF4-FFF2-40B4-BE49-F238E27FC236}">
                <a16:creationId xmlns:a16="http://schemas.microsoft.com/office/drawing/2014/main" id="{C6DE7BAE-802F-C146-B202-2A18C6F2DD0C}"/>
              </a:ext>
            </a:extLst>
          </p:cNvPr>
          <p:cNvPicPr>
            <a:picLocks noChangeAspect="1"/>
          </p:cNvPicPr>
          <p:nvPr/>
        </p:nvPicPr>
        <p:blipFill>
          <a:blip r:embed="rId5"/>
          <a:stretch>
            <a:fillRect/>
          </a:stretch>
        </p:blipFill>
        <p:spPr>
          <a:xfrm>
            <a:off x="26821650" y="18708821"/>
            <a:ext cx="3685980" cy="1732132"/>
          </a:xfrm>
          <a:prstGeom prst="rect">
            <a:avLst/>
          </a:prstGeom>
        </p:spPr>
      </p:pic>
      <p:pic>
        <p:nvPicPr>
          <p:cNvPr id="19" name="Picture 18">
            <a:extLst>
              <a:ext uri="{FF2B5EF4-FFF2-40B4-BE49-F238E27FC236}">
                <a16:creationId xmlns:a16="http://schemas.microsoft.com/office/drawing/2014/main" id="{6B068C00-1A3D-BA44-A818-FD23083E2014}"/>
              </a:ext>
            </a:extLst>
          </p:cNvPr>
          <p:cNvPicPr>
            <a:picLocks noChangeAspect="1"/>
          </p:cNvPicPr>
          <p:nvPr/>
        </p:nvPicPr>
        <p:blipFill>
          <a:blip r:embed="rId6">
            <a:lum bright="70000" contrast="-70000"/>
            <a:extLst>
              <a:ext uri="{BEBA8EAE-BF5A-486C-A8C5-ECC9F3942E4B}">
                <a14:imgProps xmlns:a14="http://schemas.microsoft.com/office/drawing/2010/main">
                  <a14:imgLayer>
                    <a14:imgEffect>
                      <a14:colorTemperature colorTemp="4700"/>
                    </a14:imgEffect>
                    <a14:imgEffect>
                      <a14:saturation sat="0"/>
                    </a14:imgEffect>
                  </a14:imgLayer>
                </a14:imgProps>
              </a:ext>
            </a:extLst>
          </a:blip>
          <a:stretch>
            <a:fillRect/>
          </a:stretch>
        </p:blipFill>
        <p:spPr>
          <a:xfrm>
            <a:off x="23730280" y="18702515"/>
            <a:ext cx="2734952" cy="1681488"/>
          </a:xfrm>
          <a:prstGeom prst="rect">
            <a:avLst/>
          </a:prstGeom>
        </p:spPr>
      </p:pic>
      <p:pic>
        <p:nvPicPr>
          <p:cNvPr id="20" name="Picture 19">
            <a:extLst>
              <a:ext uri="{FF2B5EF4-FFF2-40B4-BE49-F238E27FC236}">
                <a16:creationId xmlns:a16="http://schemas.microsoft.com/office/drawing/2014/main" id="{F9A20F22-CE4F-B841-859B-2C6AB6D7D49A}"/>
              </a:ext>
            </a:extLst>
          </p:cNvPr>
          <p:cNvPicPr>
            <a:picLocks noChangeAspect="1"/>
          </p:cNvPicPr>
          <p:nvPr/>
        </p:nvPicPr>
        <p:blipFill>
          <a:blip r:embed="rId7"/>
          <a:stretch>
            <a:fillRect/>
          </a:stretch>
        </p:blipFill>
        <p:spPr>
          <a:xfrm>
            <a:off x="30927107" y="18625871"/>
            <a:ext cx="1895504" cy="1898032"/>
          </a:xfrm>
          <a:prstGeom prst="rect">
            <a:avLst/>
          </a:prstGeom>
        </p:spPr>
      </p:pic>
      <p:sp>
        <p:nvSpPr>
          <p:cNvPr id="34" name="TextBox 33">
            <a:extLst>
              <a:ext uri="{FF2B5EF4-FFF2-40B4-BE49-F238E27FC236}">
                <a16:creationId xmlns:a16="http://schemas.microsoft.com/office/drawing/2014/main" id="{46C54C3C-8C74-D240-BCDE-B9D8E8ADEB93}"/>
              </a:ext>
            </a:extLst>
          </p:cNvPr>
          <p:cNvSpPr txBox="1"/>
          <p:nvPr/>
        </p:nvSpPr>
        <p:spPr>
          <a:xfrm>
            <a:off x="440425" y="13963425"/>
            <a:ext cx="3011936" cy="1200329"/>
          </a:xfrm>
          <a:prstGeom prst="rect">
            <a:avLst/>
          </a:prstGeom>
          <a:noFill/>
        </p:spPr>
        <p:txBody>
          <a:bodyPr wrap="square" rtlCol="0">
            <a:spAutoFit/>
          </a:bodyPr>
          <a:lstStyle/>
          <a:p>
            <a:r>
              <a:rPr lang="en-US" sz="7200" dirty="0">
                <a:solidFill>
                  <a:srgbClr val="C28274"/>
                </a:solidFill>
                <a:latin typeface="Inconsolata ExtraCondensed Ligh" pitchFamily="49" charset="77"/>
                <a:ea typeface="Inconsolata ExtraCondensed Ligh" pitchFamily="49" charset="77"/>
              </a:rPr>
              <a:t>S0325a</a:t>
            </a:r>
          </a:p>
        </p:txBody>
      </p:sp>
      <p:sp>
        <p:nvSpPr>
          <p:cNvPr id="35" name="TextBox 34">
            <a:extLst>
              <a:ext uri="{FF2B5EF4-FFF2-40B4-BE49-F238E27FC236}">
                <a16:creationId xmlns:a16="http://schemas.microsoft.com/office/drawing/2014/main" id="{3182C828-8855-404F-969E-679C19D453DB}"/>
              </a:ext>
            </a:extLst>
          </p:cNvPr>
          <p:cNvSpPr txBox="1"/>
          <p:nvPr/>
        </p:nvSpPr>
        <p:spPr>
          <a:xfrm>
            <a:off x="430457" y="14987007"/>
            <a:ext cx="2635505" cy="461665"/>
          </a:xfrm>
          <a:prstGeom prst="rect">
            <a:avLst/>
          </a:prstGeom>
          <a:noFill/>
        </p:spPr>
        <p:txBody>
          <a:bodyPr wrap="square" rtlCol="0">
            <a:spAutoFit/>
          </a:bodyPr>
          <a:lstStyle/>
          <a:p>
            <a:r>
              <a:rPr lang="en-US" sz="2400" spc="-76" dirty="0">
                <a:solidFill>
                  <a:srgbClr val="C28274"/>
                </a:solidFill>
                <a:latin typeface="Inconsolata ExtraCondensed Extr" pitchFamily="49" charset="77"/>
                <a:ea typeface="Inconsolata ExtraCondensed Extr" pitchFamily="49" charset="77"/>
              </a:rPr>
              <a:t>UTC2019-10-26T06:58:58</a:t>
            </a:r>
          </a:p>
        </p:txBody>
      </p:sp>
      <p:sp>
        <p:nvSpPr>
          <p:cNvPr id="36" name="TextBox 35">
            <a:extLst>
              <a:ext uri="{FF2B5EF4-FFF2-40B4-BE49-F238E27FC236}">
                <a16:creationId xmlns:a16="http://schemas.microsoft.com/office/drawing/2014/main" id="{E83E88ED-0FE4-AF4C-B6FF-5E6D3BA48BE9}"/>
              </a:ext>
            </a:extLst>
          </p:cNvPr>
          <p:cNvSpPr txBox="1"/>
          <p:nvPr/>
        </p:nvSpPr>
        <p:spPr>
          <a:xfrm>
            <a:off x="441592" y="10269842"/>
            <a:ext cx="2290379" cy="1200329"/>
          </a:xfrm>
          <a:prstGeom prst="rect">
            <a:avLst/>
          </a:prstGeom>
          <a:noFill/>
        </p:spPr>
        <p:txBody>
          <a:bodyPr wrap="square" rtlCol="0">
            <a:spAutoFit/>
          </a:bodyPr>
          <a:lstStyle/>
          <a:p>
            <a:r>
              <a:rPr lang="en-US" sz="7200" dirty="0">
                <a:solidFill>
                  <a:srgbClr val="C28274"/>
                </a:solidFill>
                <a:latin typeface="Inconsolata ExtraCondensed Ligh" pitchFamily="49" charset="77"/>
                <a:ea typeface="Inconsolata ExtraCondensed Ligh" pitchFamily="49" charset="77"/>
              </a:rPr>
              <a:t>S0173a</a:t>
            </a:r>
          </a:p>
        </p:txBody>
      </p:sp>
      <p:sp>
        <p:nvSpPr>
          <p:cNvPr id="37" name="TextBox 36">
            <a:extLst>
              <a:ext uri="{FF2B5EF4-FFF2-40B4-BE49-F238E27FC236}">
                <a16:creationId xmlns:a16="http://schemas.microsoft.com/office/drawing/2014/main" id="{02DEF7AE-E615-E94C-A041-233312A8C3EC}"/>
              </a:ext>
            </a:extLst>
          </p:cNvPr>
          <p:cNvSpPr txBox="1"/>
          <p:nvPr/>
        </p:nvSpPr>
        <p:spPr>
          <a:xfrm>
            <a:off x="442877" y="11301385"/>
            <a:ext cx="2374960" cy="461665"/>
          </a:xfrm>
          <a:prstGeom prst="rect">
            <a:avLst/>
          </a:prstGeom>
          <a:noFill/>
        </p:spPr>
        <p:txBody>
          <a:bodyPr wrap="square" rtlCol="0">
            <a:spAutoFit/>
          </a:bodyPr>
          <a:lstStyle/>
          <a:p>
            <a:r>
              <a:rPr lang="en-US" sz="2400" spc="-76" dirty="0">
                <a:solidFill>
                  <a:srgbClr val="C28274"/>
                </a:solidFill>
                <a:latin typeface="Inconsolata ExtraCondensed Extr" pitchFamily="49" charset="77"/>
                <a:ea typeface="Inconsolata ExtraCondensed Extr" pitchFamily="49" charset="77"/>
              </a:rPr>
              <a:t>UTC2019-05-23T02:22:59</a:t>
            </a:r>
          </a:p>
        </p:txBody>
      </p:sp>
      <p:sp>
        <p:nvSpPr>
          <p:cNvPr id="38" name="TextBox 37">
            <a:extLst>
              <a:ext uri="{FF2B5EF4-FFF2-40B4-BE49-F238E27FC236}">
                <a16:creationId xmlns:a16="http://schemas.microsoft.com/office/drawing/2014/main" id="{5030542E-E885-5741-872B-2CEF528710A3}"/>
              </a:ext>
            </a:extLst>
          </p:cNvPr>
          <p:cNvSpPr txBox="1"/>
          <p:nvPr/>
        </p:nvSpPr>
        <p:spPr>
          <a:xfrm>
            <a:off x="430457" y="6452064"/>
            <a:ext cx="2767420" cy="1200329"/>
          </a:xfrm>
          <a:prstGeom prst="rect">
            <a:avLst/>
          </a:prstGeom>
          <a:noFill/>
        </p:spPr>
        <p:txBody>
          <a:bodyPr wrap="square" rtlCol="0">
            <a:spAutoFit/>
          </a:bodyPr>
          <a:lstStyle/>
          <a:p>
            <a:r>
              <a:rPr lang="en-US" sz="7200" dirty="0">
                <a:solidFill>
                  <a:srgbClr val="C28274"/>
                </a:solidFill>
                <a:latin typeface="Inconsolata ExtraCondensed Ligh" pitchFamily="49" charset="77"/>
                <a:ea typeface="Inconsolata ExtraCondensed Ligh" pitchFamily="49" charset="77"/>
              </a:rPr>
              <a:t>S0235b</a:t>
            </a:r>
          </a:p>
        </p:txBody>
      </p:sp>
      <p:sp>
        <p:nvSpPr>
          <p:cNvPr id="39" name="TextBox 38">
            <a:extLst>
              <a:ext uri="{FF2B5EF4-FFF2-40B4-BE49-F238E27FC236}">
                <a16:creationId xmlns:a16="http://schemas.microsoft.com/office/drawing/2014/main" id="{20BF5BFE-BBCF-764D-8449-A4104247C013}"/>
              </a:ext>
            </a:extLst>
          </p:cNvPr>
          <p:cNvSpPr txBox="1"/>
          <p:nvPr/>
        </p:nvSpPr>
        <p:spPr>
          <a:xfrm>
            <a:off x="425787" y="7506202"/>
            <a:ext cx="2410908" cy="461665"/>
          </a:xfrm>
          <a:prstGeom prst="rect">
            <a:avLst/>
          </a:prstGeom>
          <a:noFill/>
        </p:spPr>
        <p:txBody>
          <a:bodyPr wrap="square" rtlCol="0">
            <a:spAutoFit/>
          </a:bodyPr>
          <a:lstStyle/>
          <a:p>
            <a:r>
              <a:rPr lang="en-US" sz="2400" spc="-76" dirty="0">
                <a:solidFill>
                  <a:srgbClr val="C28274"/>
                </a:solidFill>
                <a:latin typeface="Inconsolata ExtraCondensed Extr" pitchFamily="49" charset="77"/>
                <a:ea typeface="Inconsolata ExtraCondensed Extr" pitchFamily="49" charset="77"/>
              </a:rPr>
              <a:t>UTC2019-07-26T12:19:19</a:t>
            </a:r>
            <a:endParaRPr lang="en-US" sz="1800" spc="-76" dirty="0">
              <a:solidFill>
                <a:srgbClr val="C28274"/>
              </a:solidFill>
              <a:latin typeface="Inconsolata ExtraCondensed Extr" pitchFamily="49" charset="77"/>
              <a:ea typeface="Inconsolata ExtraCondensed Extr" pitchFamily="49" charset="77"/>
            </a:endParaRPr>
          </a:p>
        </p:txBody>
      </p:sp>
      <p:sp>
        <p:nvSpPr>
          <p:cNvPr id="41" name="TextBox 40">
            <a:extLst>
              <a:ext uri="{FF2B5EF4-FFF2-40B4-BE49-F238E27FC236}">
                <a16:creationId xmlns:a16="http://schemas.microsoft.com/office/drawing/2014/main" id="{1F5857BF-D3F9-884D-B5A6-A872E682C978}"/>
              </a:ext>
            </a:extLst>
          </p:cNvPr>
          <p:cNvSpPr txBox="1"/>
          <p:nvPr/>
        </p:nvSpPr>
        <p:spPr>
          <a:xfrm>
            <a:off x="805732" y="5085190"/>
            <a:ext cx="14412016" cy="461665"/>
          </a:xfrm>
          <a:prstGeom prst="rect">
            <a:avLst/>
          </a:prstGeom>
          <a:noFill/>
        </p:spPr>
        <p:txBody>
          <a:bodyPr wrap="square" rtlCol="0">
            <a:spAutoFit/>
          </a:bodyPr>
          <a:lstStyle/>
          <a:p>
            <a:pPr algn="ctr"/>
            <a:r>
              <a:rPr lang="en-US" sz="2400" baseline="30000" dirty="0">
                <a:solidFill>
                  <a:srgbClr val="C28274"/>
                </a:solidFill>
                <a:latin typeface="Inconsolata SemiCondensed" pitchFamily="49" charset="77"/>
                <a:ea typeface="Inconsolata SemiCondensed" pitchFamily="49" charset="77"/>
              </a:rPr>
              <a:t>1 </a:t>
            </a:r>
            <a:r>
              <a:rPr lang="en-US" sz="2400" dirty="0">
                <a:solidFill>
                  <a:srgbClr val="C28274"/>
                </a:solidFill>
                <a:latin typeface="Inconsolata SemiCondensed" pitchFamily="49" charset="77"/>
                <a:ea typeface="Inconsolata SemiCondensed" pitchFamily="49" charset="77"/>
              </a:rPr>
              <a:t>University of Virginia,</a:t>
            </a:r>
            <a:r>
              <a:rPr lang="en-US" sz="2400" baseline="30000" dirty="0">
                <a:solidFill>
                  <a:srgbClr val="C28274"/>
                </a:solidFill>
                <a:latin typeface="Inconsolata SemiCondensed" pitchFamily="49" charset="77"/>
                <a:ea typeface="Inconsolata SemiCondensed" pitchFamily="49" charset="77"/>
              </a:rPr>
              <a:t>2 </a:t>
            </a:r>
            <a:r>
              <a:rPr lang="en-US" sz="2400" dirty="0">
                <a:solidFill>
                  <a:srgbClr val="C28274"/>
                </a:solidFill>
                <a:latin typeface="Inconsolata SemiCondensed" pitchFamily="49" charset="77"/>
                <a:ea typeface="Inconsolata SemiCondensed" pitchFamily="49" charset="77"/>
              </a:rPr>
              <a:t>Northwestern University</a:t>
            </a:r>
          </a:p>
        </p:txBody>
      </p:sp>
      <p:sp>
        <p:nvSpPr>
          <p:cNvPr id="42" name="TextBox 41">
            <a:extLst>
              <a:ext uri="{FF2B5EF4-FFF2-40B4-BE49-F238E27FC236}">
                <a16:creationId xmlns:a16="http://schemas.microsoft.com/office/drawing/2014/main" id="{C5203C6C-1788-3143-85A7-F7182E790698}"/>
              </a:ext>
            </a:extLst>
          </p:cNvPr>
          <p:cNvSpPr txBox="1"/>
          <p:nvPr/>
        </p:nvSpPr>
        <p:spPr>
          <a:xfrm>
            <a:off x="805732" y="4645756"/>
            <a:ext cx="14412016" cy="523220"/>
          </a:xfrm>
          <a:prstGeom prst="rect">
            <a:avLst/>
          </a:prstGeom>
          <a:noFill/>
        </p:spPr>
        <p:txBody>
          <a:bodyPr wrap="square" rtlCol="0">
            <a:spAutoFit/>
          </a:bodyPr>
          <a:lstStyle/>
          <a:p>
            <a:pPr algn="ctr"/>
            <a:r>
              <a:rPr lang="en-US" sz="2800" b="1" dirty="0">
                <a:solidFill>
                  <a:srgbClr val="C28274"/>
                </a:solidFill>
                <a:latin typeface="Inconsolata SemiCondensed SemiB" pitchFamily="49" charset="77"/>
                <a:ea typeface="Inconsolata SemiCondensed SemiB" pitchFamily="49" charset="77"/>
              </a:rPr>
              <a:t>Maddy Sita</a:t>
            </a:r>
            <a:r>
              <a:rPr lang="en-US" sz="2800" b="1" baseline="30000" dirty="0">
                <a:solidFill>
                  <a:srgbClr val="C28274"/>
                </a:solidFill>
                <a:latin typeface="Inconsolata SemiCondensed SemiB" pitchFamily="49" charset="77"/>
                <a:ea typeface="Inconsolata SemiCondensed SemiB" pitchFamily="49" charset="77"/>
              </a:rPr>
              <a:t>1</a:t>
            </a:r>
            <a:r>
              <a:rPr lang="en-US" sz="2800" b="1" dirty="0">
                <a:solidFill>
                  <a:srgbClr val="C28274"/>
                </a:solidFill>
                <a:latin typeface="Inconsolata SemiCondensed SemiB" pitchFamily="49" charset="77"/>
                <a:ea typeface="Inconsolata SemiCondensed SemiB" pitchFamily="49" charset="77"/>
              </a:rPr>
              <a:t> &amp; Suzan van der Lee</a:t>
            </a:r>
            <a:r>
              <a:rPr lang="en-US" sz="2800" b="1" baseline="30000" dirty="0">
                <a:solidFill>
                  <a:srgbClr val="C28274"/>
                </a:solidFill>
                <a:latin typeface="Inconsolata SemiCondensed SemiB" pitchFamily="49" charset="77"/>
                <a:ea typeface="Inconsolata SemiCondensed SemiB" pitchFamily="49" charset="77"/>
              </a:rPr>
              <a:t>2</a:t>
            </a:r>
            <a:r>
              <a:rPr lang="en-US" sz="2800" b="1" dirty="0">
                <a:solidFill>
                  <a:srgbClr val="C28274"/>
                </a:solidFill>
                <a:latin typeface="Inconsolata SemiCondensed SemiB" pitchFamily="49" charset="77"/>
                <a:ea typeface="Inconsolata SemiCondensed SemiB" pitchFamily="49" charset="77"/>
              </a:rPr>
              <a:t> </a:t>
            </a:r>
          </a:p>
        </p:txBody>
      </p:sp>
      <p:graphicFrame>
        <p:nvGraphicFramePr>
          <p:cNvPr id="79" name="Table 78">
            <a:extLst>
              <a:ext uri="{FF2B5EF4-FFF2-40B4-BE49-F238E27FC236}">
                <a16:creationId xmlns:a16="http://schemas.microsoft.com/office/drawing/2014/main" id="{6CBA8FED-7302-3C47-A742-80AE623A3B8B}"/>
              </a:ext>
            </a:extLst>
          </p:cNvPr>
          <p:cNvGraphicFramePr>
            <a:graphicFrameLocks noGrp="1"/>
          </p:cNvGraphicFramePr>
          <p:nvPr>
            <p:extLst>
              <p:ext uri="{D42A27DB-BD31-4B8C-83A1-F6EECF244321}">
                <p14:modId xmlns:p14="http://schemas.microsoft.com/office/powerpoint/2010/main" val="3980603300"/>
              </p:ext>
            </p:extLst>
          </p:nvPr>
        </p:nvGraphicFramePr>
        <p:xfrm>
          <a:off x="16842519" y="8226530"/>
          <a:ext cx="9184109" cy="2710590"/>
        </p:xfrm>
        <a:graphic>
          <a:graphicData uri="http://schemas.openxmlformats.org/drawingml/2006/table">
            <a:tbl>
              <a:tblPr firstCol="1" bandRow="1">
                <a:tableStyleId>{5C22544A-7EE6-4342-B048-85BDC9FD1C3A}</a:tableStyleId>
              </a:tblPr>
              <a:tblGrid>
                <a:gridCol w="1562825">
                  <a:extLst>
                    <a:ext uri="{9D8B030D-6E8A-4147-A177-3AD203B41FA5}">
                      <a16:colId xmlns:a16="http://schemas.microsoft.com/office/drawing/2014/main" val="670315332"/>
                    </a:ext>
                  </a:extLst>
                </a:gridCol>
                <a:gridCol w="1467944">
                  <a:extLst>
                    <a:ext uri="{9D8B030D-6E8A-4147-A177-3AD203B41FA5}">
                      <a16:colId xmlns:a16="http://schemas.microsoft.com/office/drawing/2014/main" val="1424378369"/>
                    </a:ext>
                  </a:extLst>
                </a:gridCol>
                <a:gridCol w="1451301">
                  <a:extLst>
                    <a:ext uri="{9D8B030D-6E8A-4147-A177-3AD203B41FA5}">
                      <a16:colId xmlns:a16="http://schemas.microsoft.com/office/drawing/2014/main" val="1197389655"/>
                    </a:ext>
                  </a:extLst>
                </a:gridCol>
                <a:gridCol w="1425845">
                  <a:extLst>
                    <a:ext uri="{9D8B030D-6E8A-4147-A177-3AD203B41FA5}">
                      <a16:colId xmlns:a16="http://schemas.microsoft.com/office/drawing/2014/main" val="2810944416"/>
                    </a:ext>
                  </a:extLst>
                </a:gridCol>
                <a:gridCol w="3276194">
                  <a:extLst>
                    <a:ext uri="{9D8B030D-6E8A-4147-A177-3AD203B41FA5}">
                      <a16:colId xmlns:a16="http://schemas.microsoft.com/office/drawing/2014/main" val="2161804956"/>
                    </a:ext>
                  </a:extLst>
                </a:gridCol>
              </a:tblGrid>
              <a:tr h="520441">
                <a:tc>
                  <a:txBody>
                    <a:bodyPr/>
                    <a:lstStyle/>
                    <a:p>
                      <a:r>
                        <a:rPr lang="en-US" sz="2000" b="0" i="0" spc="0" dirty="0">
                          <a:solidFill>
                            <a:schemeClr val="bg2"/>
                          </a:solidFill>
                          <a:latin typeface="Inconsolata Medium" pitchFamily="49" charset="77"/>
                          <a:ea typeface="Inconsolata Medium" pitchFamily="49" charset="77"/>
                        </a:rPr>
                        <a:t>Event:</a:t>
                      </a:r>
                    </a:p>
                  </a:txBody>
                  <a:tcPr marL="182880" marR="46760" marT="23380" marB="23380" anchor="ctr">
                    <a:solidFill>
                      <a:srgbClr val="75453B"/>
                    </a:solidFill>
                  </a:tcPr>
                </a:tc>
                <a:tc>
                  <a:txBody>
                    <a:bodyPr/>
                    <a:lstStyle/>
                    <a:p>
                      <a:r>
                        <a:rPr lang="en-US" sz="2000" b="0" i="0" spc="0" dirty="0">
                          <a:solidFill>
                            <a:schemeClr val="bg2"/>
                          </a:solidFill>
                          <a:latin typeface="Inconsolata Medium" pitchFamily="49" charset="77"/>
                          <a:ea typeface="Inconsolata Medium" pitchFamily="49" charset="77"/>
                        </a:rPr>
                        <a:t>Strike:</a:t>
                      </a:r>
                    </a:p>
                  </a:txBody>
                  <a:tcPr marL="182880" marR="46760" marT="23380" marB="23380" anchor="ctr">
                    <a:solidFill>
                      <a:srgbClr val="75453B"/>
                    </a:solidFill>
                  </a:tcPr>
                </a:tc>
                <a:tc>
                  <a:txBody>
                    <a:bodyPr/>
                    <a:lstStyle/>
                    <a:p>
                      <a:r>
                        <a:rPr lang="en-US" sz="2000" b="0" i="0" spc="0" dirty="0">
                          <a:solidFill>
                            <a:schemeClr val="bg2"/>
                          </a:solidFill>
                          <a:latin typeface="Inconsolata Medium" pitchFamily="49" charset="77"/>
                          <a:ea typeface="Inconsolata Medium" pitchFamily="49" charset="77"/>
                        </a:rPr>
                        <a:t>Dip:</a:t>
                      </a:r>
                    </a:p>
                  </a:txBody>
                  <a:tcPr marL="182880" marR="46760" marT="23380" marB="23380" anchor="ctr">
                    <a:solidFill>
                      <a:srgbClr val="75453B"/>
                    </a:solidFill>
                  </a:tcPr>
                </a:tc>
                <a:tc>
                  <a:txBody>
                    <a:bodyPr/>
                    <a:lstStyle/>
                    <a:p>
                      <a:r>
                        <a:rPr lang="en-US" sz="2000" b="0" i="0" spc="0" dirty="0">
                          <a:solidFill>
                            <a:schemeClr val="bg2"/>
                          </a:solidFill>
                          <a:latin typeface="Inconsolata Medium" pitchFamily="49" charset="77"/>
                          <a:ea typeface="Inconsolata Medium" pitchFamily="49" charset="77"/>
                        </a:rPr>
                        <a:t>Rake:</a:t>
                      </a:r>
                    </a:p>
                  </a:txBody>
                  <a:tcPr marL="182880" marR="46760" marT="23380" marB="23380" anchor="ctr">
                    <a:solidFill>
                      <a:srgbClr val="75453B"/>
                    </a:solidFill>
                  </a:tcPr>
                </a:tc>
                <a:tc>
                  <a:txBody>
                    <a:bodyPr/>
                    <a:lstStyle/>
                    <a:p>
                      <a:r>
                        <a:rPr lang="en-US" sz="2000" b="0" i="0" spc="0" dirty="0">
                          <a:solidFill>
                            <a:schemeClr val="bg2"/>
                          </a:solidFill>
                          <a:latin typeface="Inconsolata Medium" pitchFamily="49" charset="77"/>
                          <a:ea typeface="Inconsolata Medium" pitchFamily="49" charset="77"/>
                        </a:rPr>
                        <a:t>Misfit:</a:t>
                      </a:r>
                    </a:p>
                  </a:txBody>
                  <a:tcPr marL="182880" marR="46760" marT="23380" marB="23380" anchor="ctr">
                    <a:solidFill>
                      <a:srgbClr val="75453B"/>
                    </a:solidFill>
                  </a:tcPr>
                </a:tc>
                <a:extLst>
                  <a:ext uri="{0D108BD9-81ED-4DB2-BD59-A6C34878D82A}">
                    <a16:rowId xmlns:a16="http://schemas.microsoft.com/office/drawing/2014/main" val="1630472845"/>
                  </a:ext>
                </a:extLst>
              </a:tr>
              <a:tr h="628980">
                <a:tc>
                  <a:txBody>
                    <a:bodyPr/>
                    <a:lstStyle/>
                    <a:p>
                      <a:r>
                        <a:rPr lang="en-US" sz="2400" b="0" i="0" spc="0" dirty="0">
                          <a:solidFill>
                            <a:schemeClr val="bg2"/>
                          </a:solidFill>
                          <a:latin typeface="Inconsolata Medium" pitchFamily="49" charset="77"/>
                          <a:ea typeface="Inconsolata Medium" pitchFamily="49" charset="77"/>
                        </a:rPr>
                        <a:t>S0173a</a:t>
                      </a:r>
                    </a:p>
                  </a:txBody>
                  <a:tcPr marL="182880" marR="46760" marT="23380" marB="23380" anchor="ctr">
                    <a:solidFill>
                      <a:srgbClr val="C28274"/>
                    </a:solidFill>
                  </a:tcPr>
                </a:tc>
                <a:tc>
                  <a:txBody>
                    <a:bodyPr/>
                    <a:lstStyle/>
                    <a:p>
                      <a:pPr algn="ctr"/>
                      <a:r>
                        <a:rPr lang="en-US" sz="2400" b="0" i="0" spc="0" dirty="0">
                          <a:latin typeface="Inconsolata Medium" pitchFamily="49" charset="77"/>
                          <a:ea typeface="Inconsolata Medium" pitchFamily="49" charset="77"/>
                        </a:rPr>
                        <a:t>46</a:t>
                      </a:r>
                    </a:p>
                  </a:txBody>
                  <a:tcPr marL="182880" marR="46760" marT="23380" marB="23380" anchor="ctr">
                    <a:solidFill>
                      <a:srgbClr val="FFEDDE"/>
                    </a:solidFill>
                  </a:tcPr>
                </a:tc>
                <a:tc>
                  <a:txBody>
                    <a:bodyPr/>
                    <a:lstStyle/>
                    <a:p>
                      <a:pPr algn="ctr"/>
                      <a:r>
                        <a:rPr lang="en-US" sz="2400" b="0" i="0" spc="0" dirty="0">
                          <a:latin typeface="Inconsolata Medium" pitchFamily="49" charset="77"/>
                          <a:ea typeface="Inconsolata Medium" pitchFamily="49" charset="77"/>
                        </a:rPr>
                        <a:t>38</a:t>
                      </a:r>
                    </a:p>
                  </a:txBody>
                  <a:tcPr marL="182880" marR="46760" marT="23380" marB="23380" anchor="ctr">
                    <a:solidFill>
                      <a:srgbClr val="FFEDDE"/>
                    </a:solidFill>
                  </a:tcPr>
                </a:tc>
                <a:tc>
                  <a:txBody>
                    <a:bodyPr/>
                    <a:lstStyle/>
                    <a:p>
                      <a:pPr algn="ctr"/>
                      <a:r>
                        <a:rPr lang="en-US" sz="2400" b="0" i="0" spc="0" dirty="0">
                          <a:latin typeface="Inconsolata Medium" pitchFamily="49" charset="77"/>
                          <a:ea typeface="Inconsolata Medium" pitchFamily="49" charset="77"/>
                        </a:rPr>
                        <a:t>148</a:t>
                      </a:r>
                    </a:p>
                  </a:txBody>
                  <a:tcPr marL="182880" marR="46760" marT="23380" marB="23380" anchor="ctr">
                    <a:solidFill>
                      <a:srgbClr val="FFEDDE"/>
                    </a:solidFill>
                  </a:tcPr>
                </a:tc>
                <a:tc>
                  <a:txBody>
                    <a:bodyPr/>
                    <a:lstStyle/>
                    <a:p>
                      <a:pPr algn="ctr"/>
                      <a:r>
                        <a:rPr lang="en-US" sz="2400" b="0" i="0" spc="0" dirty="0">
                          <a:latin typeface="Inconsolata Medium" pitchFamily="49" charset="77"/>
                          <a:ea typeface="Inconsolata Medium" pitchFamily="49" charset="77"/>
                        </a:rPr>
                        <a:t>0.396°</a:t>
                      </a:r>
                    </a:p>
                  </a:txBody>
                  <a:tcPr marL="182880" marR="46760" marT="23380" marB="23380" anchor="ctr">
                    <a:solidFill>
                      <a:srgbClr val="FFEDDE"/>
                    </a:solidFill>
                  </a:tcPr>
                </a:tc>
                <a:extLst>
                  <a:ext uri="{0D108BD9-81ED-4DB2-BD59-A6C34878D82A}">
                    <a16:rowId xmlns:a16="http://schemas.microsoft.com/office/drawing/2014/main" val="2888011872"/>
                  </a:ext>
                </a:extLst>
              </a:tr>
              <a:tr h="469073">
                <a:tc>
                  <a:txBody>
                    <a:bodyPr/>
                    <a:lstStyle/>
                    <a:p>
                      <a:pPr algn="ctr"/>
                      <a:r>
                        <a:rPr lang="en-US" sz="2400" b="0" i="0" spc="0" dirty="0">
                          <a:solidFill>
                            <a:schemeClr val="bg2"/>
                          </a:solidFill>
                          <a:latin typeface="Inconsolata Medium" pitchFamily="49" charset="77"/>
                          <a:ea typeface="Inconsolata Medium" pitchFamily="49" charset="77"/>
                        </a:rPr>
                        <a:t>S0173ab</a:t>
                      </a:r>
                    </a:p>
                  </a:txBody>
                  <a:tcPr marL="182880" marR="46760" marT="23380" marB="23380" anchor="ctr">
                    <a:solidFill>
                      <a:srgbClr val="C28274"/>
                    </a:solidFill>
                  </a:tcPr>
                </a:tc>
                <a:tc>
                  <a:txBody>
                    <a:bodyPr/>
                    <a:lstStyle/>
                    <a:p>
                      <a:pPr algn="ctr"/>
                      <a:r>
                        <a:rPr lang="en-US" sz="2200" b="0" i="0" spc="0" dirty="0">
                          <a:latin typeface="Inconsolata Medium" pitchFamily="49" charset="77"/>
                          <a:ea typeface="Inconsolata Medium" pitchFamily="49" charset="77"/>
                        </a:rPr>
                        <a:t>30</a:t>
                      </a:r>
                    </a:p>
                  </a:txBody>
                  <a:tcPr marL="182880" marR="46760" marT="23380" marB="23380" anchor="ctr">
                    <a:solidFill>
                      <a:srgbClr val="F5DCB7"/>
                    </a:solidFill>
                  </a:tcPr>
                </a:tc>
                <a:tc>
                  <a:txBody>
                    <a:bodyPr/>
                    <a:lstStyle/>
                    <a:p>
                      <a:pPr algn="ctr"/>
                      <a:r>
                        <a:rPr lang="en-US" sz="2200" b="0" i="0" spc="0" dirty="0">
                          <a:latin typeface="Inconsolata Medium" pitchFamily="49" charset="77"/>
                          <a:ea typeface="Inconsolata Medium" pitchFamily="49" charset="77"/>
                        </a:rPr>
                        <a:t>48</a:t>
                      </a:r>
                    </a:p>
                  </a:txBody>
                  <a:tcPr marL="182880" marR="46760" marT="23380" marB="23380" anchor="ctr">
                    <a:solidFill>
                      <a:srgbClr val="F5DCB7"/>
                    </a:solidFill>
                  </a:tcPr>
                </a:tc>
                <a:tc>
                  <a:txBody>
                    <a:bodyPr/>
                    <a:lstStyle/>
                    <a:p>
                      <a:pPr algn="ctr"/>
                      <a:r>
                        <a:rPr lang="en-US" sz="2200" b="0" i="0" spc="0" dirty="0">
                          <a:latin typeface="Inconsolata Medium" pitchFamily="49" charset="77"/>
                          <a:ea typeface="Inconsolata Medium" pitchFamily="49" charset="77"/>
                        </a:rPr>
                        <a:t>-12</a:t>
                      </a:r>
                    </a:p>
                  </a:txBody>
                  <a:tcPr marL="182880" marR="46760" marT="23380" marB="23380" anchor="ctr">
                    <a:solidFill>
                      <a:srgbClr val="F5DCB7"/>
                    </a:solidFill>
                  </a:tcPr>
                </a:tc>
                <a:tc>
                  <a:txBody>
                    <a:bodyPr/>
                    <a:lstStyle/>
                    <a:p>
                      <a:pPr algn="ctr"/>
                      <a:r>
                        <a:rPr lang="en-US" sz="2200" b="0" i="0" spc="0" dirty="0">
                          <a:latin typeface="Inconsolata Medium" pitchFamily="49" charset="77"/>
                          <a:ea typeface="Inconsolata Medium" pitchFamily="49" charset="77"/>
                        </a:rPr>
                        <a:t>0.241</a:t>
                      </a:r>
                      <a:r>
                        <a:rPr lang="en-US" sz="2000" b="0" i="0" spc="0" dirty="0">
                          <a:latin typeface="Inconsolata Medium" pitchFamily="49" charset="77"/>
                          <a:ea typeface="Inconsolata Medium" pitchFamily="49" charset="77"/>
                        </a:rPr>
                        <a:t>°</a:t>
                      </a:r>
                      <a:endParaRPr lang="en-US" sz="2200" b="0" i="0" spc="0" dirty="0">
                        <a:latin typeface="Inconsolata Medium" pitchFamily="49" charset="77"/>
                        <a:ea typeface="Inconsolata Medium" pitchFamily="49" charset="77"/>
                      </a:endParaRPr>
                    </a:p>
                  </a:txBody>
                  <a:tcPr marL="182880" marR="46760" marT="23380" marB="23380" anchor="ctr">
                    <a:solidFill>
                      <a:srgbClr val="F5DCB7"/>
                    </a:solidFill>
                  </a:tcPr>
                </a:tc>
                <a:extLst>
                  <a:ext uri="{0D108BD9-81ED-4DB2-BD59-A6C34878D82A}">
                    <a16:rowId xmlns:a16="http://schemas.microsoft.com/office/drawing/2014/main" val="2656044202"/>
                  </a:ext>
                </a:extLst>
              </a:tr>
              <a:tr h="563679">
                <a:tc>
                  <a:txBody>
                    <a:bodyPr/>
                    <a:lstStyle/>
                    <a:p>
                      <a:r>
                        <a:rPr lang="en-US" sz="2400" b="0" i="0" spc="0" dirty="0">
                          <a:solidFill>
                            <a:schemeClr val="bg2"/>
                          </a:solidFill>
                          <a:latin typeface="Inconsolata Medium" pitchFamily="49" charset="77"/>
                          <a:ea typeface="Inconsolata Medium" pitchFamily="49" charset="77"/>
                        </a:rPr>
                        <a:t>S0235b</a:t>
                      </a:r>
                    </a:p>
                  </a:txBody>
                  <a:tcPr marL="182880" marR="46760" marT="23380" marB="23380" anchor="ctr">
                    <a:solidFill>
                      <a:srgbClr val="C28274"/>
                    </a:solidFill>
                  </a:tcPr>
                </a:tc>
                <a:tc>
                  <a:txBody>
                    <a:bodyPr/>
                    <a:lstStyle/>
                    <a:p>
                      <a:pPr algn="ctr"/>
                      <a:r>
                        <a:rPr lang="en-US" sz="2400" b="0" i="0" spc="0" dirty="0">
                          <a:latin typeface="Inconsolata Medium" pitchFamily="49" charset="77"/>
                          <a:ea typeface="Inconsolata Medium" pitchFamily="49" charset="77"/>
                        </a:rPr>
                        <a:t>78</a:t>
                      </a:r>
                    </a:p>
                  </a:txBody>
                  <a:tcPr marL="182880" marR="46760" marT="23380" marB="23380" anchor="ctr">
                    <a:solidFill>
                      <a:srgbClr val="FFEDDF"/>
                    </a:solidFill>
                  </a:tcPr>
                </a:tc>
                <a:tc>
                  <a:txBody>
                    <a:bodyPr/>
                    <a:lstStyle/>
                    <a:p>
                      <a:pPr algn="ctr"/>
                      <a:r>
                        <a:rPr lang="en-US" sz="2400" b="0" i="0" spc="0" dirty="0">
                          <a:latin typeface="Inconsolata Medium" pitchFamily="49" charset="77"/>
                          <a:ea typeface="Inconsolata Medium" pitchFamily="49" charset="77"/>
                        </a:rPr>
                        <a:t>28</a:t>
                      </a:r>
                    </a:p>
                  </a:txBody>
                  <a:tcPr marL="182880" marR="46760" marT="23380" marB="23380" anchor="ctr">
                    <a:solidFill>
                      <a:srgbClr val="FFEDDF"/>
                    </a:solidFill>
                  </a:tcPr>
                </a:tc>
                <a:tc>
                  <a:txBody>
                    <a:bodyPr/>
                    <a:lstStyle/>
                    <a:p>
                      <a:pPr algn="ctr"/>
                      <a:r>
                        <a:rPr lang="en-US" sz="2400" b="0" i="0" spc="0" dirty="0">
                          <a:latin typeface="Inconsolata Medium" pitchFamily="49" charset="77"/>
                          <a:ea typeface="Inconsolata Medium" pitchFamily="49" charset="77"/>
                        </a:rPr>
                        <a:t>86</a:t>
                      </a:r>
                    </a:p>
                  </a:txBody>
                  <a:tcPr marL="182880" marR="46760" marT="23380" marB="23380" anchor="ctr">
                    <a:solidFill>
                      <a:srgbClr val="FFEDDF"/>
                    </a:solidFill>
                  </a:tcPr>
                </a:tc>
                <a:tc>
                  <a:txBody>
                    <a:bodyPr/>
                    <a:lstStyle/>
                    <a:p>
                      <a:pPr algn="ctr"/>
                      <a:r>
                        <a:rPr lang="en-US" sz="2400" b="0" i="0" spc="0" dirty="0">
                          <a:latin typeface="Inconsolata Medium" pitchFamily="49" charset="77"/>
                          <a:ea typeface="Inconsolata Medium" pitchFamily="49" charset="77"/>
                        </a:rPr>
                        <a:t>0.022°</a:t>
                      </a:r>
                    </a:p>
                  </a:txBody>
                  <a:tcPr marL="182880" marR="46760" marT="23380" marB="23380" anchor="ctr">
                    <a:solidFill>
                      <a:srgbClr val="FFEDDF"/>
                    </a:solidFill>
                  </a:tcPr>
                </a:tc>
                <a:extLst>
                  <a:ext uri="{0D108BD9-81ED-4DB2-BD59-A6C34878D82A}">
                    <a16:rowId xmlns:a16="http://schemas.microsoft.com/office/drawing/2014/main" val="2996935194"/>
                  </a:ext>
                </a:extLst>
              </a:tr>
              <a:tr h="528417">
                <a:tc>
                  <a:txBody>
                    <a:bodyPr/>
                    <a:lstStyle/>
                    <a:p>
                      <a:r>
                        <a:rPr lang="en-US" sz="2400" b="0" i="0" spc="0" dirty="0">
                          <a:solidFill>
                            <a:schemeClr val="bg2"/>
                          </a:solidFill>
                          <a:latin typeface="Inconsolata Medium" pitchFamily="49" charset="77"/>
                          <a:ea typeface="Inconsolata Medium" pitchFamily="49" charset="77"/>
                        </a:rPr>
                        <a:t>S0325ab</a:t>
                      </a:r>
                    </a:p>
                  </a:txBody>
                  <a:tcPr marL="182880" marR="46760" marT="23380" marB="23380" anchor="ctr">
                    <a:solidFill>
                      <a:srgbClr val="C28274"/>
                    </a:solidFill>
                  </a:tcPr>
                </a:tc>
                <a:tc>
                  <a:txBody>
                    <a:bodyPr/>
                    <a:lstStyle/>
                    <a:p>
                      <a:pPr algn="ctr"/>
                      <a:r>
                        <a:rPr lang="en-US" sz="2400" b="0" i="0" spc="0" dirty="0">
                          <a:latin typeface="Inconsolata Medium" pitchFamily="49" charset="77"/>
                          <a:ea typeface="Inconsolata Medium" pitchFamily="49" charset="77"/>
                        </a:rPr>
                        <a:t>70</a:t>
                      </a:r>
                    </a:p>
                  </a:txBody>
                  <a:tcPr marL="182880" marR="46760" marT="23380" marB="23380" anchor="ctr">
                    <a:solidFill>
                      <a:srgbClr val="F5DCB7"/>
                    </a:solidFill>
                  </a:tcPr>
                </a:tc>
                <a:tc>
                  <a:txBody>
                    <a:bodyPr/>
                    <a:lstStyle/>
                    <a:p>
                      <a:pPr algn="ctr"/>
                      <a:r>
                        <a:rPr lang="en-US" sz="2400" b="0" i="0" spc="0" dirty="0">
                          <a:latin typeface="Inconsolata Medium" pitchFamily="49" charset="77"/>
                          <a:ea typeface="Inconsolata Medium" pitchFamily="49" charset="77"/>
                        </a:rPr>
                        <a:t>76</a:t>
                      </a:r>
                    </a:p>
                  </a:txBody>
                  <a:tcPr marL="182880" marR="46760" marT="23380" marB="23380" anchor="ctr">
                    <a:solidFill>
                      <a:srgbClr val="F5DCB7"/>
                    </a:solidFill>
                  </a:tcPr>
                </a:tc>
                <a:tc>
                  <a:txBody>
                    <a:bodyPr/>
                    <a:lstStyle/>
                    <a:p>
                      <a:pPr marL="0" marR="0" lvl="0" indent="0" algn="ctr" defTabSz="2743200" rtl="0" eaLnBrk="1" fontAlgn="auto" latinLnBrk="0" hangingPunct="1">
                        <a:lnSpc>
                          <a:spcPct val="100000"/>
                        </a:lnSpc>
                        <a:spcBef>
                          <a:spcPts val="0"/>
                        </a:spcBef>
                        <a:spcAft>
                          <a:spcPts val="0"/>
                        </a:spcAft>
                        <a:buClrTx/>
                        <a:buSzTx/>
                        <a:buFontTx/>
                        <a:buNone/>
                        <a:tabLst/>
                        <a:defRPr/>
                      </a:pPr>
                      <a:r>
                        <a:rPr lang="en-US" sz="2400" b="0" i="0" spc="0" dirty="0">
                          <a:latin typeface="Inconsolata Medium" pitchFamily="49" charset="77"/>
                          <a:ea typeface="Inconsolata Medium" pitchFamily="49" charset="77"/>
                        </a:rPr>
                        <a:t>-116</a:t>
                      </a:r>
                    </a:p>
                  </a:txBody>
                  <a:tcPr marL="182880" marR="46760" marT="23380" marB="23380" anchor="ctr">
                    <a:solidFill>
                      <a:srgbClr val="F5DCB7"/>
                    </a:solidFill>
                  </a:tcPr>
                </a:tc>
                <a:tc>
                  <a:txBody>
                    <a:bodyPr/>
                    <a:lstStyle/>
                    <a:p>
                      <a:pPr algn="ctr"/>
                      <a:r>
                        <a:rPr lang="en-US" sz="2400" b="0" i="0" spc="0" dirty="0">
                          <a:latin typeface="Inconsolata Medium" pitchFamily="49" charset="77"/>
                          <a:ea typeface="Inconsolata Medium" pitchFamily="49" charset="77"/>
                        </a:rPr>
                        <a:t>0.097°</a:t>
                      </a:r>
                    </a:p>
                  </a:txBody>
                  <a:tcPr marL="182880" marR="46760" marT="23380" marB="23380" anchor="ctr">
                    <a:solidFill>
                      <a:srgbClr val="F5DCB7"/>
                    </a:solidFill>
                  </a:tcPr>
                </a:tc>
                <a:extLst>
                  <a:ext uri="{0D108BD9-81ED-4DB2-BD59-A6C34878D82A}">
                    <a16:rowId xmlns:a16="http://schemas.microsoft.com/office/drawing/2014/main" val="1388804706"/>
                  </a:ext>
                </a:extLst>
              </a:tr>
            </a:tbl>
          </a:graphicData>
        </a:graphic>
      </p:graphicFrame>
      <p:sp>
        <p:nvSpPr>
          <p:cNvPr id="86" name="TextBox 85">
            <a:extLst>
              <a:ext uri="{FF2B5EF4-FFF2-40B4-BE49-F238E27FC236}">
                <a16:creationId xmlns:a16="http://schemas.microsoft.com/office/drawing/2014/main" id="{1EF2EB82-120A-1749-80DA-43E2E2D097DE}"/>
              </a:ext>
            </a:extLst>
          </p:cNvPr>
          <p:cNvSpPr txBox="1"/>
          <p:nvPr/>
        </p:nvSpPr>
        <p:spPr>
          <a:xfrm>
            <a:off x="270269" y="18625071"/>
            <a:ext cx="5835563" cy="1815882"/>
          </a:xfrm>
          <a:prstGeom prst="rect">
            <a:avLst/>
          </a:prstGeom>
          <a:noFill/>
        </p:spPr>
        <p:txBody>
          <a:bodyPr wrap="square" rtlCol="0">
            <a:spAutoFit/>
          </a:bodyPr>
          <a:lstStyle/>
          <a:p>
            <a:r>
              <a:rPr lang="en-US" sz="1600" dirty="0">
                <a:solidFill>
                  <a:schemeClr val="bg1"/>
                </a:solidFill>
                <a:latin typeface="Fira Sans" panose="020B0503050000020004" pitchFamily="34" charset="0"/>
                <a:ea typeface="Roboto" panose="02000000000000000000" pitchFamily="2" charset="0"/>
              </a:rPr>
              <a:t>This material is based upon work supported by the National Science Foundation under Grant No. AST-1757792, a Research Experiences for Undergraduates (REU) grant awarded to CIERA at Northwestern University. Any opinions, findings, and conclusions or recommendations expressed in this material are those of the author(s) and do not necessarily reflect the views of the National Science Foundation.</a:t>
            </a:r>
          </a:p>
        </p:txBody>
      </p:sp>
      <p:sp>
        <p:nvSpPr>
          <p:cNvPr id="91" name="TextBox 90">
            <a:extLst>
              <a:ext uri="{FF2B5EF4-FFF2-40B4-BE49-F238E27FC236}">
                <a16:creationId xmlns:a16="http://schemas.microsoft.com/office/drawing/2014/main" id="{67FB4995-3D1A-CD46-8737-4EFBA1B8888E}"/>
              </a:ext>
            </a:extLst>
          </p:cNvPr>
          <p:cNvSpPr txBox="1"/>
          <p:nvPr/>
        </p:nvSpPr>
        <p:spPr>
          <a:xfrm>
            <a:off x="6530814" y="18605691"/>
            <a:ext cx="18437798" cy="276999"/>
          </a:xfrm>
          <a:prstGeom prst="rect">
            <a:avLst/>
          </a:prstGeom>
          <a:noFill/>
        </p:spPr>
        <p:txBody>
          <a:bodyPr wrap="square" rtlCol="0">
            <a:spAutoFit/>
          </a:bodyPr>
          <a:lstStyle/>
          <a:p>
            <a:r>
              <a:rPr lang="en-US" sz="1200" dirty="0">
                <a:solidFill>
                  <a:srgbClr val="F7F6F5"/>
                </a:solidFill>
                <a:latin typeface="Fira Sans" panose="020B0503050000020004" pitchFamily="34" charset="0"/>
              </a:rPr>
              <a:t>1. Brinkman, N., </a:t>
            </a:r>
            <a:r>
              <a:rPr lang="en-US" sz="1200" dirty="0" err="1">
                <a:solidFill>
                  <a:srgbClr val="F7F6F5"/>
                </a:solidFill>
                <a:latin typeface="Fira Sans" panose="020B0503050000020004" pitchFamily="34" charset="0"/>
              </a:rPr>
              <a:t>Stähler</a:t>
            </a:r>
            <a:r>
              <a:rPr lang="en-US" sz="1200" dirty="0">
                <a:solidFill>
                  <a:srgbClr val="F7F6F5"/>
                </a:solidFill>
                <a:latin typeface="Fira Sans" panose="020B0503050000020004" pitchFamily="34" charset="0"/>
              </a:rPr>
              <a:t>, S. C., Giardini, D., </a:t>
            </a:r>
            <a:r>
              <a:rPr lang="en-US" sz="1200" dirty="0" err="1">
                <a:solidFill>
                  <a:srgbClr val="F7F6F5"/>
                </a:solidFill>
                <a:latin typeface="Fira Sans" panose="020B0503050000020004" pitchFamily="34" charset="0"/>
              </a:rPr>
              <a:t>Schmelzbach</a:t>
            </a:r>
            <a:r>
              <a:rPr lang="en-US" sz="1200" dirty="0">
                <a:solidFill>
                  <a:srgbClr val="F7F6F5"/>
                </a:solidFill>
                <a:latin typeface="Fira Sans" panose="020B0503050000020004" pitchFamily="34" charset="0"/>
              </a:rPr>
              <a:t>, C., Khan, A., Jacob, A., et al. (2021). First focal mechanisms of Marsquakes. </a:t>
            </a:r>
            <a:r>
              <a:rPr lang="en-US" sz="1200" i="1" dirty="0">
                <a:solidFill>
                  <a:srgbClr val="F7F6F5"/>
                </a:solidFill>
                <a:latin typeface="Fira Sans" panose="020B0503050000020004" pitchFamily="34" charset="0"/>
              </a:rPr>
              <a:t>Journal of Geophysical Research: Planets</a:t>
            </a:r>
            <a:r>
              <a:rPr lang="en-US" sz="1200" dirty="0">
                <a:solidFill>
                  <a:srgbClr val="F7F6F5"/>
                </a:solidFill>
                <a:latin typeface="Fira Sans" panose="020B0503050000020004" pitchFamily="34" charset="0"/>
              </a:rPr>
              <a:t>, 126, e2020JE006546.</a:t>
            </a:r>
          </a:p>
        </p:txBody>
      </p:sp>
      <p:sp>
        <p:nvSpPr>
          <p:cNvPr id="92" name="TextBox 91">
            <a:extLst>
              <a:ext uri="{FF2B5EF4-FFF2-40B4-BE49-F238E27FC236}">
                <a16:creationId xmlns:a16="http://schemas.microsoft.com/office/drawing/2014/main" id="{56A9B976-F773-3740-9626-09576F5EC547}"/>
              </a:ext>
            </a:extLst>
          </p:cNvPr>
          <p:cNvSpPr txBox="1"/>
          <p:nvPr/>
        </p:nvSpPr>
        <p:spPr>
          <a:xfrm>
            <a:off x="6530814" y="18905272"/>
            <a:ext cx="18437798" cy="461665"/>
          </a:xfrm>
          <a:prstGeom prst="rect">
            <a:avLst/>
          </a:prstGeom>
          <a:noFill/>
        </p:spPr>
        <p:txBody>
          <a:bodyPr wrap="square" rtlCol="0">
            <a:spAutoFit/>
          </a:bodyPr>
          <a:lstStyle/>
          <a:p>
            <a:r>
              <a:rPr lang="en-US" sz="1200" dirty="0">
                <a:solidFill>
                  <a:schemeClr val="bg1"/>
                </a:solidFill>
                <a:latin typeface="Fira Sans" panose="020B0503050000020004" pitchFamily="34" charset="0"/>
              </a:rPr>
              <a:t>2. </a:t>
            </a:r>
            <a:r>
              <a:rPr lang="en-US" sz="1200" dirty="0" err="1">
                <a:solidFill>
                  <a:schemeClr val="bg1"/>
                </a:solidFill>
                <a:latin typeface="Fira Sans" panose="020B0503050000020004" pitchFamily="34" charset="0"/>
              </a:rPr>
              <a:t>Lognonne</a:t>
            </a:r>
            <a:r>
              <a:rPr lang="en-US" sz="1200" dirty="0">
                <a:solidFill>
                  <a:schemeClr val="bg1"/>
                </a:solidFill>
                <a:latin typeface="Fira Sans" panose="020B0503050000020004" pitchFamily="34" charset="0"/>
              </a:rPr>
              <a:t>́, P., </a:t>
            </a:r>
            <a:r>
              <a:rPr lang="en-US" sz="1200" dirty="0" err="1">
                <a:solidFill>
                  <a:schemeClr val="bg1"/>
                </a:solidFill>
                <a:latin typeface="Fira Sans" panose="020B0503050000020004" pitchFamily="34" charset="0"/>
              </a:rPr>
              <a:t>Banerdt</a:t>
            </a:r>
            <a:r>
              <a:rPr lang="en-US" sz="1200" dirty="0">
                <a:solidFill>
                  <a:schemeClr val="bg1"/>
                </a:solidFill>
                <a:latin typeface="Fira Sans" panose="020B0503050000020004" pitchFamily="34" charset="0"/>
              </a:rPr>
              <a:t>, W.B., Giardini, D. et al. SEIS: Insight’s Seismic Experiment for Internal Structure of Mars. Space Sci Rev 215, 12 (2019). https://</a:t>
            </a:r>
            <a:r>
              <a:rPr lang="en-US" sz="1200" dirty="0" err="1">
                <a:solidFill>
                  <a:schemeClr val="bg1"/>
                </a:solidFill>
                <a:latin typeface="Fira Sans" panose="020B0503050000020004" pitchFamily="34" charset="0"/>
              </a:rPr>
              <a:t>doi.org</a:t>
            </a:r>
            <a:r>
              <a:rPr lang="en-US" sz="1200" dirty="0">
                <a:solidFill>
                  <a:schemeClr val="bg1"/>
                </a:solidFill>
                <a:latin typeface="Fira Sans" panose="020B0503050000020004" pitchFamily="34" charset="0"/>
              </a:rPr>
              <a:t>/10.1007/s11214-018-0574-6 </a:t>
            </a:r>
            <a:endParaRPr lang="en-US" sz="1200" dirty="0">
              <a:solidFill>
                <a:schemeClr val="bg1"/>
              </a:solidFill>
              <a:effectLst/>
              <a:latin typeface="Fira Sans" panose="020B0503050000020004" pitchFamily="34" charset="0"/>
            </a:endParaRPr>
          </a:p>
          <a:p>
            <a:endParaRPr lang="en-US" sz="1200" dirty="0">
              <a:solidFill>
                <a:schemeClr val="bg1"/>
              </a:solidFill>
              <a:latin typeface="Fira Sans" panose="020B0503050000020004" pitchFamily="34" charset="0"/>
            </a:endParaRPr>
          </a:p>
        </p:txBody>
      </p:sp>
      <p:sp>
        <p:nvSpPr>
          <p:cNvPr id="93" name="TextBox 92">
            <a:extLst>
              <a:ext uri="{FF2B5EF4-FFF2-40B4-BE49-F238E27FC236}">
                <a16:creationId xmlns:a16="http://schemas.microsoft.com/office/drawing/2014/main" id="{A62363DC-459C-6441-B12E-17D5B4E89E2C}"/>
              </a:ext>
            </a:extLst>
          </p:cNvPr>
          <p:cNvSpPr txBox="1"/>
          <p:nvPr/>
        </p:nvSpPr>
        <p:spPr>
          <a:xfrm>
            <a:off x="6530814" y="19227519"/>
            <a:ext cx="17202618" cy="646331"/>
          </a:xfrm>
          <a:prstGeom prst="rect">
            <a:avLst/>
          </a:prstGeom>
          <a:noFill/>
        </p:spPr>
        <p:txBody>
          <a:bodyPr wrap="square" rtlCol="0">
            <a:spAutoFit/>
          </a:bodyPr>
          <a:lstStyle/>
          <a:p>
            <a:r>
              <a:rPr lang="en-US" sz="1200" dirty="0">
                <a:solidFill>
                  <a:schemeClr val="bg1"/>
                </a:solidFill>
                <a:latin typeface="Fira Sans" panose="020B0503050000020004" pitchFamily="34" charset="0"/>
              </a:rPr>
              <a:t>3. </a:t>
            </a:r>
            <a:r>
              <a:rPr lang="en-US" sz="1200" dirty="0" err="1">
                <a:solidFill>
                  <a:schemeClr val="bg1"/>
                </a:solidFill>
                <a:latin typeface="Fira Sans" panose="020B0503050000020004" pitchFamily="34" charset="0"/>
              </a:rPr>
              <a:t>Banerdt</a:t>
            </a:r>
            <a:r>
              <a:rPr lang="en-US" sz="1200" dirty="0">
                <a:solidFill>
                  <a:schemeClr val="bg1"/>
                </a:solidFill>
                <a:latin typeface="Fira Sans" panose="020B0503050000020004" pitchFamily="34" charset="0"/>
              </a:rPr>
              <a:t>, W.B., </a:t>
            </a:r>
            <a:r>
              <a:rPr lang="en-US" sz="1200" dirty="0" err="1">
                <a:solidFill>
                  <a:schemeClr val="bg1"/>
                </a:solidFill>
                <a:latin typeface="Fira Sans" panose="020B0503050000020004" pitchFamily="34" charset="0"/>
              </a:rPr>
              <a:t>Smrekar</a:t>
            </a:r>
            <a:r>
              <a:rPr lang="en-US" sz="1200" dirty="0">
                <a:solidFill>
                  <a:schemeClr val="bg1"/>
                </a:solidFill>
                <a:latin typeface="Fira Sans" panose="020B0503050000020004" pitchFamily="34" charset="0"/>
              </a:rPr>
              <a:t>, S.E., Banfield, D. et al. Initial results from the InSight mission on Mars. Nat. </a:t>
            </a:r>
            <a:r>
              <a:rPr lang="en-US" sz="1200" dirty="0" err="1">
                <a:solidFill>
                  <a:schemeClr val="bg1"/>
                </a:solidFill>
                <a:latin typeface="Fira Sans" panose="020B0503050000020004" pitchFamily="34" charset="0"/>
              </a:rPr>
              <a:t>Geosci</a:t>
            </a:r>
            <a:r>
              <a:rPr lang="en-US" sz="1200" dirty="0">
                <a:solidFill>
                  <a:schemeClr val="bg1"/>
                </a:solidFill>
                <a:latin typeface="Fira Sans" panose="020B0503050000020004" pitchFamily="34" charset="0"/>
              </a:rPr>
              <a:t>. 13, 183–189 (2020). https://</a:t>
            </a:r>
            <a:r>
              <a:rPr lang="en-US" sz="1200" dirty="0" err="1">
                <a:solidFill>
                  <a:schemeClr val="bg1"/>
                </a:solidFill>
                <a:latin typeface="Fira Sans" panose="020B0503050000020004" pitchFamily="34" charset="0"/>
              </a:rPr>
              <a:t>doi.org</a:t>
            </a:r>
            <a:r>
              <a:rPr lang="en-US" sz="1200" dirty="0">
                <a:solidFill>
                  <a:schemeClr val="bg1"/>
                </a:solidFill>
                <a:latin typeface="Fira Sans" panose="020B0503050000020004" pitchFamily="34" charset="0"/>
              </a:rPr>
              <a:t>/10.1038/s41561-020-0544-y</a:t>
            </a:r>
            <a:br>
              <a:rPr lang="en-US" sz="1200" dirty="0">
                <a:solidFill>
                  <a:schemeClr val="bg1"/>
                </a:solidFill>
                <a:latin typeface="Fira Sans" panose="020B0503050000020004" pitchFamily="34" charset="0"/>
              </a:rPr>
            </a:br>
            <a:endParaRPr lang="en-US" sz="1200" dirty="0">
              <a:solidFill>
                <a:schemeClr val="bg1"/>
              </a:solidFill>
              <a:effectLst/>
              <a:latin typeface="Fira Sans" panose="020B0503050000020004" pitchFamily="34" charset="0"/>
            </a:endParaRPr>
          </a:p>
          <a:p>
            <a:endParaRPr lang="en-US" sz="1200" dirty="0">
              <a:solidFill>
                <a:schemeClr val="bg1"/>
              </a:solidFill>
              <a:latin typeface="Fira Sans" panose="020B0503050000020004" pitchFamily="34" charset="0"/>
            </a:endParaRPr>
          </a:p>
        </p:txBody>
      </p:sp>
      <p:sp>
        <p:nvSpPr>
          <p:cNvPr id="94" name="TextBox 93">
            <a:extLst>
              <a:ext uri="{FF2B5EF4-FFF2-40B4-BE49-F238E27FC236}">
                <a16:creationId xmlns:a16="http://schemas.microsoft.com/office/drawing/2014/main" id="{688815EA-A01A-F343-BF00-0FE1E14D9F7F}"/>
              </a:ext>
            </a:extLst>
          </p:cNvPr>
          <p:cNvSpPr txBox="1"/>
          <p:nvPr/>
        </p:nvSpPr>
        <p:spPr>
          <a:xfrm>
            <a:off x="6530814" y="19563845"/>
            <a:ext cx="17202618" cy="461665"/>
          </a:xfrm>
          <a:prstGeom prst="rect">
            <a:avLst/>
          </a:prstGeom>
          <a:noFill/>
        </p:spPr>
        <p:txBody>
          <a:bodyPr wrap="square" rtlCol="0">
            <a:spAutoFit/>
          </a:bodyPr>
          <a:lstStyle/>
          <a:p>
            <a:r>
              <a:rPr lang="en-US" sz="1200" dirty="0">
                <a:solidFill>
                  <a:schemeClr val="bg1"/>
                </a:solidFill>
                <a:latin typeface="Fira Sans" panose="020B0503050000020004" pitchFamily="34" charset="0"/>
              </a:rPr>
              <a:t>4. Taylor, J., </a:t>
            </a:r>
            <a:r>
              <a:rPr lang="en-US" sz="1200" dirty="0" err="1">
                <a:solidFill>
                  <a:schemeClr val="bg1"/>
                </a:solidFill>
                <a:latin typeface="Fira Sans" panose="020B0503050000020004" pitchFamily="34" charset="0"/>
              </a:rPr>
              <a:t>Teanby</a:t>
            </a:r>
            <a:r>
              <a:rPr lang="en-US" sz="1200" dirty="0">
                <a:solidFill>
                  <a:schemeClr val="bg1"/>
                </a:solidFill>
                <a:latin typeface="Fira Sans" panose="020B0503050000020004" pitchFamily="34" charset="0"/>
              </a:rPr>
              <a:t>, N. A., and </a:t>
            </a:r>
            <a:r>
              <a:rPr lang="en-US" sz="1200" dirty="0" err="1">
                <a:solidFill>
                  <a:schemeClr val="bg1"/>
                </a:solidFill>
                <a:latin typeface="Fira Sans" panose="020B0503050000020004" pitchFamily="34" charset="0"/>
              </a:rPr>
              <a:t>Wookey</a:t>
            </a:r>
            <a:r>
              <a:rPr lang="en-US" sz="1200" dirty="0">
                <a:solidFill>
                  <a:schemeClr val="bg1"/>
                </a:solidFill>
                <a:latin typeface="Fira Sans" panose="020B0503050000020004" pitchFamily="34" charset="0"/>
              </a:rPr>
              <a:t>, J. (2013), Estimates of seismic activity in the Cerberus Fossae region of Mars, J. </a:t>
            </a:r>
            <a:r>
              <a:rPr lang="en-US" sz="1200" dirty="0" err="1">
                <a:solidFill>
                  <a:schemeClr val="bg1"/>
                </a:solidFill>
                <a:latin typeface="Fira Sans" panose="020B0503050000020004" pitchFamily="34" charset="0"/>
              </a:rPr>
              <a:t>Geophys</a:t>
            </a:r>
            <a:r>
              <a:rPr lang="en-US" sz="1200" dirty="0">
                <a:solidFill>
                  <a:schemeClr val="bg1"/>
                </a:solidFill>
                <a:latin typeface="Fira Sans" panose="020B0503050000020004" pitchFamily="34" charset="0"/>
              </a:rPr>
              <a:t>. Res. Planets, 118, 2570– 2581, doi:10.1002/2013JE004469. </a:t>
            </a:r>
            <a:endParaRPr lang="en-US" sz="1200" dirty="0">
              <a:solidFill>
                <a:schemeClr val="bg1"/>
              </a:solidFill>
              <a:effectLst/>
              <a:latin typeface="Fira Sans" panose="020B0503050000020004" pitchFamily="34" charset="0"/>
            </a:endParaRPr>
          </a:p>
          <a:p>
            <a:endParaRPr lang="en-US" sz="1200" dirty="0">
              <a:solidFill>
                <a:schemeClr val="bg1"/>
              </a:solidFill>
              <a:latin typeface="Fira Sans" panose="020B0503050000020004" pitchFamily="34" charset="0"/>
            </a:endParaRPr>
          </a:p>
        </p:txBody>
      </p:sp>
      <p:sp>
        <p:nvSpPr>
          <p:cNvPr id="95" name="TextBox 94">
            <a:extLst>
              <a:ext uri="{FF2B5EF4-FFF2-40B4-BE49-F238E27FC236}">
                <a16:creationId xmlns:a16="http://schemas.microsoft.com/office/drawing/2014/main" id="{8E8DA87E-0931-5945-BE3F-0D810D57786D}"/>
              </a:ext>
            </a:extLst>
          </p:cNvPr>
          <p:cNvSpPr txBox="1"/>
          <p:nvPr/>
        </p:nvSpPr>
        <p:spPr>
          <a:xfrm>
            <a:off x="6530814" y="19873069"/>
            <a:ext cx="17044744" cy="461665"/>
          </a:xfrm>
          <a:prstGeom prst="rect">
            <a:avLst/>
          </a:prstGeom>
          <a:noFill/>
        </p:spPr>
        <p:txBody>
          <a:bodyPr wrap="square" rtlCol="0">
            <a:spAutoFit/>
          </a:bodyPr>
          <a:lstStyle/>
          <a:p>
            <a:r>
              <a:rPr lang="en-US" sz="1200" dirty="0">
                <a:solidFill>
                  <a:schemeClr val="bg1"/>
                </a:solidFill>
                <a:latin typeface="Fira Sans" panose="020B0503050000020004" pitchFamily="34" charset="0"/>
              </a:rPr>
              <a:t>5. Giardini, D., </a:t>
            </a:r>
            <a:r>
              <a:rPr lang="en-US" sz="1200" dirty="0" err="1">
                <a:solidFill>
                  <a:schemeClr val="bg1"/>
                </a:solidFill>
                <a:latin typeface="Fira Sans" panose="020B0503050000020004" pitchFamily="34" charset="0"/>
              </a:rPr>
              <a:t>Lognonne</a:t>
            </a:r>
            <a:r>
              <a:rPr lang="en-US" sz="1200" dirty="0">
                <a:solidFill>
                  <a:schemeClr val="bg1"/>
                </a:solidFill>
                <a:latin typeface="Fira Sans" panose="020B0503050000020004" pitchFamily="34" charset="0"/>
              </a:rPr>
              <a:t>́, P., </a:t>
            </a:r>
            <a:r>
              <a:rPr lang="en-US" sz="1200" dirty="0" err="1">
                <a:solidFill>
                  <a:schemeClr val="bg1"/>
                </a:solidFill>
                <a:latin typeface="Fira Sans" panose="020B0503050000020004" pitchFamily="34" charset="0"/>
              </a:rPr>
              <a:t>Banerdt</a:t>
            </a:r>
            <a:r>
              <a:rPr lang="en-US" sz="1200" dirty="0">
                <a:solidFill>
                  <a:schemeClr val="bg1"/>
                </a:solidFill>
                <a:latin typeface="Fira Sans" panose="020B0503050000020004" pitchFamily="34" charset="0"/>
              </a:rPr>
              <a:t>, W.B. et al. The seismicity of Mars. Nat. </a:t>
            </a:r>
            <a:r>
              <a:rPr lang="en-US" sz="1200" dirty="0" err="1">
                <a:solidFill>
                  <a:schemeClr val="bg1"/>
                </a:solidFill>
                <a:latin typeface="Fira Sans" panose="020B0503050000020004" pitchFamily="34" charset="0"/>
              </a:rPr>
              <a:t>Geosci</a:t>
            </a:r>
            <a:r>
              <a:rPr lang="en-US" sz="1200" dirty="0">
                <a:solidFill>
                  <a:schemeClr val="bg1"/>
                </a:solidFill>
                <a:latin typeface="Fira Sans" panose="020B0503050000020004" pitchFamily="34" charset="0"/>
              </a:rPr>
              <a:t>. 13, 205–212 (2020).</a:t>
            </a:r>
            <a:endParaRPr lang="en-US" sz="1200" dirty="0">
              <a:solidFill>
                <a:schemeClr val="bg1"/>
              </a:solidFill>
              <a:effectLst/>
              <a:latin typeface="Fira Sans" panose="020B0503050000020004" pitchFamily="34" charset="0"/>
            </a:endParaRPr>
          </a:p>
          <a:p>
            <a:endParaRPr lang="en-US" sz="1200" dirty="0">
              <a:solidFill>
                <a:schemeClr val="bg1"/>
              </a:solidFill>
              <a:latin typeface="Fira Sans" panose="020B0503050000020004" pitchFamily="34" charset="0"/>
            </a:endParaRPr>
          </a:p>
        </p:txBody>
      </p:sp>
      <p:sp>
        <p:nvSpPr>
          <p:cNvPr id="96" name="TextBox 95">
            <a:extLst>
              <a:ext uri="{FF2B5EF4-FFF2-40B4-BE49-F238E27FC236}">
                <a16:creationId xmlns:a16="http://schemas.microsoft.com/office/drawing/2014/main" id="{8F8D9FAF-4A1E-9147-8C1B-0E73CE6B1410}"/>
              </a:ext>
            </a:extLst>
          </p:cNvPr>
          <p:cNvSpPr txBox="1"/>
          <p:nvPr/>
        </p:nvSpPr>
        <p:spPr>
          <a:xfrm>
            <a:off x="2585044" y="17367615"/>
            <a:ext cx="13940661" cy="830997"/>
          </a:xfrm>
          <a:prstGeom prst="rect">
            <a:avLst/>
          </a:prstGeom>
          <a:noFill/>
        </p:spPr>
        <p:txBody>
          <a:bodyPr wrap="square" numCol="1" rtlCol="0">
            <a:spAutoFit/>
          </a:bodyPr>
          <a:lstStyle/>
          <a:p>
            <a:r>
              <a:rPr lang="en-US" sz="1600" b="1" dirty="0">
                <a:solidFill>
                  <a:srgbClr val="77433C"/>
                </a:solidFill>
                <a:latin typeface="Fira Sans" panose="020B0503050000020004" pitchFamily="34" charset="0"/>
              </a:rPr>
              <a:t>Figure 1. </a:t>
            </a:r>
            <a:r>
              <a:rPr lang="en-US" sz="1600" dirty="0">
                <a:solidFill>
                  <a:srgbClr val="77433C"/>
                </a:solidFill>
                <a:latin typeface="Fira Sans" panose="020B0503050000020004" pitchFamily="34" charset="0"/>
              </a:rPr>
              <a:t>Rotated seismograms for each event are plotted relative to the arrival of the</a:t>
            </a:r>
            <a:r>
              <a:rPr lang="en-US" sz="1600" i="1" dirty="0">
                <a:solidFill>
                  <a:srgbClr val="77433C"/>
                </a:solidFill>
                <a:latin typeface="Fira Sans" panose="020B0503050000020004" pitchFamily="34" charset="0"/>
              </a:rPr>
              <a:t> P</a:t>
            </a:r>
            <a:r>
              <a:rPr lang="en-US" sz="1600" dirty="0">
                <a:solidFill>
                  <a:srgbClr val="77433C"/>
                </a:solidFill>
                <a:latin typeface="Fira Sans" panose="020B0503050000020004" pitchFamily="34" charset="0"/>
              </a:rPr>
              <a:t>-wave at time 0. The </a:t>
            </a:r>
            <a:r>
              <a:rPr lang="en-US" sz="1600" i="1" dirty="0">
                <a:solidFill>
                  <a:srgbClr val="77433C"/>
                </a:solidFill>
                <a:latin typeface="Fira Sans" panose="020B0503050000020004" pitchFamily="34" charset="0"/>
              </a:rPr>
              <a:t>P- </a:t>
            </a:r>
            <a:r>
              <a:rPr lang="en-US" sz="1600" dirty="0">
                <a:solidFill>
                  <a:srgbClr val="77433C"/>
                </a:solidFill>
                <a:latin typeface="Fira Sans" panose="020B0503050000020004" pitchFamily="34" charset="0"/>
              </a:rPr>
              <a:t>and </a:t>
            </a:r>
            <a:r>
              <a:rPr lang="en-US" sz="1600" i="1" dirty="0">
                <a:solidFill>
                  <a:srgbClr val="77433C"/>
                </a:solidFill>
                <a:latin typeface="Fira Sans" panose="020B0503050000020004" pitchFamily="34" charset="0"/>
              </a:rPr>
              <a:t>S-</a:t>
            </a:r>
            <a:r>
              <a:rPr lang="en-US" sz="1600" dirty="0">
                <a:solidFill>
                  <a:srgbClr val="77433C"/>
                </a:solidFill>
                <a:latin typeface="Fira Sans" panose="020B0503050000020004" pitchFamily="34" charset="0"/>
              </a:rPr>
              <a:t>wave arrival times are indicated by a vertical line and horizontal lines represent the synthetic amplitudes of the </a:t>
            </a:r>
            <a:r>
              <a:rPr lang="en-US" sz="1600" i="1" dirty="0">
                <a:solidFill>
                  <a:srgbClr val="77433C"/>
                </a:solidFill>
                <a:latin typeface="Fira Sans" panose="020B0503050000020004" pitchFamily="34" charset="0"/>
              </a:rPr>
              <a:t>P</a:t>
            </a:r>
            <a:r>
              <a:rPr lang="en-US" sz="1600" dirty="0">
                <a:solidFill>
                  <a:srgbClr val="77433C"/>
                </a:solidFill>
                <a:latin typeface="Fira Sans" panose="020B0503050000020004" pitchFamily="34" charset="0"/>
              </a:rPr>
              <a:t>, </a:t>
            </a:r>
            <a:r>
              <a:rPr lang="en-US" sz="1600" i="1" dirty="0">
                <a:solidFill>
                  <a:srgbClr val="77433C"/>
                </a:solidFill>
                <a:latin typeface="Fira Sans" panose="020B0503050000020004" pitchFamily="34" charset="0"/>
              </a:rPr>
              <a:t>SH</a:t>
            </a:r>
            <a:r>
              <a:rPr lang="en-US" sz="1600" dirty="0">
                <a:solidFill>
                  <a:srgbClr val="77433C"/>
                </a:solidFill>
                <a:latin typeface="Fira Sans" panose="020B0503050000020004" pitchFamily="34" charset="0"/>
              </a:rPr>
              <a:t>, and </a:t>
            </a:r>
            <a:r>
              <a:rPr lang="en-US" sz="1600" i="1" dirty="0">
                <a:solidFill>
                  <a:srgbClr val="77433C"/>
                </a:solidFill>
                <a:latin typeface="Fira Sans" panose="020B0503050000020004" pitchFamily="34" charset="0"/>
              </a:rPr>
              <a:t>SV</a:t>
            </a:r>
            <a:r>
              <a:rPr lang="en-US" sz="1600" dirty="0">
                <a:solidFill>
                  <a:srgbClr val="77433C"/>
                </a:solidFill>
                <a:latin typeface="Fira Sans" panose="020B0503050000020004" pitchFamily="34" charset="0"/>
              </a:rPr>
              <a:t> on the L, T and Q component respectively. Our favored double-couple mechanism modeled using the New Gudkova method at 35 km depth was used to calculate the synthetic waveform amplitudes.</a:t>
            </a:r>
          </a:p>
        </p:txBody>
      </p:sp>
      <p:sp>
        <p:nvSpPr>
          <p:cNvPr id="109" name="TextBox 108">
            <a:extLst>
              <a:ext uri="{FF2B5EF4-FFF2-40B4-BE49-F238E27FC236}">
                <a16:creationId xmlns:a16="http://schemas.microsoft.com/office/drawing/2014/main" id="{DCF63933-555B-B741-9C5A-31D0D877E0E3}"/>
              </a:ext>
            </a:extLst>
          </p:cNvPr>
          <p:cNvSpPr txBox="1"/>
          <p:nvPr/>
        </p:nvSpPr>
        <p:spPr>
          <a:xfrm>
            <a:off x="6527748" y="20183835"/>
            <a:ext cx="15792354" cy="276999"/>
          </a:xfrm>
          <a:prstGeom prst="rect">
            <a:avLst/>
          </a:prstGeom>
          <a:noFill/>
        </p:spPr>
        <p:txBody>
          <a:bodyPr wrap="square" rtlCol="0">
            <a:spAutoFit/>
          </a:bodyPr>
          <a:lstStyle/>
          <a:p>
            <a:r>
              <a:rPr lang="en-US" sz="1200" dirty="0">
                <a:solidFill>
                  <a:schemeClr val="bg1"/>
                </a:solidFill>
                <a:latin typeface="Fira Sans" panose="020B0503050000020004" pitchFamily="34" charset="0"/>
              </a:rPr>
              <a:t>6. </a:t>
            </a:r>
            <a:r>
              <a:rPr lang="en-US" sz="1200" dirty="0" err="1">
                <a:solidFill>
                  <a:schemeClr val="bg1"/>
                </a:solidFill>
                <a:latin typeface="Fira Sans" panose="020B0503050000020004" pitchFamily="34" charset="0"/>
              </a:rPr>
              <a:t>Zharkov</a:t>
            </a:r>
            <a:r>
              <a:rPr lang="en-US" sz="1200" dirty="0">
                <a:solidFill>
                  <a:schemeClr val="bg1"/>
                </a:solidFill>
                <a:latin typeface="Fira Sans" panose="020B0503050000020004" pitchFamily="34" charset="0"/>
              </a:rPr>
              <a:t>, V.N., Gudkova, T.V. Construction of Martian Interior Model. </a:t>
            </a:r>
            <a:r>
              <a:rPr lang="en-US" sz="1200" i="1" dirty="0">
                <a:solidFill>
                  <a:schemeClr val="bg1"/>
                </a:solidFill>
                <a:latin typeface="Fira Sans" panose="020B0503050000020004" pitchFamily="34" charset="0"/>
              </a:rPr>
              <a:t>Sol </a:t>
            </a:r>
            <a:r>
              <a:rPr lang="en-US" sz="1200" i="1" dirty="0" err="1">
                <a:solidFill>
                  <a:schemeClr val="bg1"/>
                </a:solidFill>
                <a:latin typeface="Fira Sans" panose="020B0503050000020004" pitchFamily="34" charset="0"/>
              </a:rPr>
              <a:t>Syst</a:t>
            </a:r>
            <a:r>
              <a:rPr lang="en-US" sz="1200" i="1" dirty="0">
                <a:solidFill>
                  <a:schemeClr val="bg1"/>
                </a:solidFill>
                <a:latin typeface="Fira Sans" panose="020B0503050000020004" pitchFamily="34" charset="0"/>
              </a:rPr>
              <a:t> Res</a:t>
            </a:r>
            <a:r>
              <a:rPr lang="en-US" sz="1200" dirty="0">
                <a:solidFill>
                  <a:schemeClr val="bg1"/>
                </a:solidFill>
                <a:latin typeface="Fira Sans" panose="020B0503050000020004" pitchFamily="34" charset="0"/>
              </a:rPr>
              <a:t> </a:t>
            </a:r>
            <a:r>
              <a:rPr lang="en-US" sz="1200" b="1" dirty="0">
                <a:solidFill>
                  <a:schemeClr val="bg1"/>
                </a:solidFill>
                <a:latin typeface="Fira Sans" panose="020B0503050000020004" pitchFamily="34" charset="0"/>
              </a:rPr>
              <a:t>39, </a:t>
            </a:r>
            <a:r>
              <a:rPr lang="en-US" sz="1200" dirty="0">
                <a:solidFill>
                  <a:schemeClr val="bg1"/>
                </a:solidFill>
                <a:latin typeface="Fira Sans" panose="020B0503050000020004" pitchFamily="34" charset="0"/>
              </a:rPr>
              <a:t>343–373 (2005). https://</a:t>
            </a:r>
            <a:r>
              <a:rPr lang="en-US" sz="1200" dirty="0" err="1">
                <a:solidFill>
                  <a:schemeClr val="bg1"/>
                </a:solidFill>
                <a:latin typeface="Fira Sans" panose="020B0503050000020004" pitchFamily="34" charset="0"/>
              </a:rPr>
              <a:t>doi.org</a:t>
            </a:r>
            <a:r>
              <a:rPr lang="en-US" sz="1200" dirty="0">
                <a:solidFill>
                  <a:schemeClr val="bg1"/>
                </a:solidFill>
                <a:latin typeface="Fira Sans" panose="020B0503050000020004" pitchFamily="34" charset="0"/>
              </a:rPr>
              <a:t>/10.1007/s11208-005-0049-7</a:t>
            </a:r>
          </a:p>
        </p:txBody>
      </p:sp>
      <p:sp>
        <p:nvSpPr>
          <p:cNvPr id="98" name="TextBox 97">
            <a:extLst>
              <a:ext uri="{FF2B5EF4-FFF2-40B4-BE49-F238E27FC236}">
                <a16:creationId xmlns:a16="http://schemas.microsoft.com/office/drawing/2014/main" id="{2566DF21-8675-2C4B-AB65-72CC642277FC}"/>
              </a:ext>
            </a:extLst>
          </p:cNvPr>
          <p:cNvSpPr txBox="1"/>
          <p:nvPr/>
        </p:nvSpPr>
        <p:spPr>
          <a:xfrm>
            <a:off x="26373792" y="17699680"/>
            <a:ext cx="9253790" cy="584775"/>
          </a:xfrm>
          <a:prstGeom prst="rect">
            <a:avLst/>
          </a:prstGeom>
          <a:noFill/>
        </p:spPr>
        <p:txBody>
          <a:bodyPr wrap="square" rtlCol="0">
            <a:spAutoFit/>
          </a:bodyPr>
          <a:lstStyle/>
          <a:p>
            <a:r>
              <a:rPr lang="en-US" sz="1600" b="1" dirty="0">
                <a:solidFill>
                  <a:srgbClr val="77433C"/>
                </a:solidFill>
                <a:latin typeface="Fira Sans" panose="020B0503050000020004" pitchFamily="34" charset="0"/>
              </a:rPr>
              <a:t>Figure 3. </a:t>
            </a:r>
            <a:r>
              <a:rPr lang="en-US" sz="1600" dirty="0">
                <a:solidFill>
                  <a:srgbClr val="77433C"/>
                </a:solidFill>
                <a:latin typeface="Fira Sans" panose="020B0503050000020004" pitchFamily="34" charset="0"/>
              </a:rPr>
              <a:t>The figure includes S0173a, S0173ab, S0235b and the new event S0325a at an approximate latitude and longitude of -15</a:t>
            </a:r>
            <a:r>
              <a:rPr lang="en-US" sz="1600" b="0" i="0" spc="0" dirty="0">
                <a:solidFill>
                  <a:srgbClr val="77433C"/>
                </a:solidFill>
                <a:latin typeface="Fira Sans" panose="020B0503050000020004" pitchFamily="34" charset="0"/>
                <a:ea typeface="Inconsolata Medium" pitchFamily="49" charset="77"/>
              </a:rPr>
              <a:t>°</a:t>
            </a:r>
            <a:r>
              <a:rPr lang="en-US" sz="1600" dirty="0">
                <a:solidFill>
                  <a:srgbClr val="77433C"/>
                </a:solidFill>
                <a:latin typeface="Fira Sans" panose="020B0503050000020004" pitchFamily="34" charset="0"/>
              </a:rPr>
              <a:t>N, 168</a:t>
            </a:r>
            <a:r>
              <a:rPr lang="en-US" sz="1600" b="0" i="0" spc="0" dirty="0">
                <a:solidFill>
                  <a:srgbClr val="77433C"/>
                </a:solidFill>
                <a:latin typeface="Fira Sans" panose="020B0503050000020004" pitchFamily="34" charset="0"/>
                <a:ea typeface="Inconsolata Medium" pitchFamily="49" charset="77"/>
              </a:rPr>
              <a:t>°</a:t>
            </a:r>
            <a:r>
              <a:rPr lang="en-US" sz="1600" dirty="0">
                <a:solidFill>
                  <a:srgbClr val="77433C"/>
                </a:solidFill>
                <a:latin typeface="Fira Sans" panose="020B0503050000020004" pitchFamily="34" charset="0"/>
              </a:rPr>
              <a:t>E  in addition to their possible faulting mechanisms. </a:t>
            </a:r>
            <a:endParaRPr lang="en-US" sz="1600" b="1" dirty="0">
              <a:solidFill>
                <a:srgbClr val="FF0000"/>
              </a:solidFill>
              <a:latin typeface="Fira Sans" panose="020B0503050000020004" pitchFamily="34" charset="0"/>
            </a:endParaRPr>
          </a:p>
        </p:txBody>
      </p:sp>
      <p:pic>
        <p:nvPicPr>
          <p:cNvPr id="5" name="Picture 4">
            <a:extLst>
              <a:ext uri="{FF2B5EF4-FFF2-40B4-BE49-F238E27FC236}">
                <a16:creationId xmlns:a16="http://schemas.microsoft.com/office/drawing/2014/main" id="{01A97744-94F0-E247-91C4-DC2D1F3791D7}"/>
              </a:ext>
            </a:extLst>
          </p:cNvPr>
          <p:cNvPicPr>
            <a:picLocks noChangeAspect="1"/>
          </p:cNvPicPr>
          <p:nvPr/>
        </p:nvPicPr>
        <p:blipFill>
          <a:blip r:embed="rId8"/>
          <a:stretch>
            <a:fillRect/>
          </a:stretch>
        </p:blipFill>
        <p:spPr>
          <a:xfrm>
            <a:off x="26426352" y="11311028"/>
            <a:ext cx="9166398" cy="6279184"/>
          </a:xfrm>
          <a:prstGeom prst="rect">
            <a:avLst/>
          </a:prstGeom>
        </p:spPr>
      </p:pic>
      <p:sp>
        <p:nvSpPr>
          <p:cNvPr id="48" name="Rectangle 47">
            <a:extLst>
              <a:ext uri="{FF2B5EF4-FFF2-40B4-BE49-F238E27FC236}">
                <a16:creationId xmlns:a16="http://schemas.microsoft.com/office/drawing/2014/main" id="{A52BAD1F-0922-B44F-B994-F00BAA1CDF73}"/>
              </a:ext>
            </a:extLst>
          </p:cNvPr>
          <p:cNvSpPr/>
          <p:nvPr/>
        </p:nvSpPr>
        <p:spPr>
          <a:xfrm>
            <a:off x="26435514" y="562293"/>
            <a:ext cx="9192068" cy="10374826"/>
          </a:xfrm>
          <a:prstGeom prst="rect">
            <a:avLst/>
          </a:prstGeom>
          <a:solidFill>
            <a:srgbClr val="FFED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92"/>
          </a:p>
        </p:txBody>
      </p:sp>
      <p:sp>
        <p:nvSpPr>
          <p:cNvPr id="59" name="Pentagon 58">
            <a:extLst>
              <a:ext uri="{FF2B5EF4-FFF2-40B4-BE49-F238E27FC236}">
                <a16:creationId xmlns:a16="http://schemas.microsoft.com/office/drawing/2014/main" id="{6636F36A-03DC-144E-ACA3-6AF4BD3F3946}"/>
              </a:ext>
            </a:extLst>
          </p:cNvPr>
          <p:cNvSpPr/>
          <p:nvPr/>
        </p:nvSpPr>
        <p:spPr>
          <a:xfrm>
            <a:off x="26426352" y="545894"/>
            <a:ext cx="7606384" cy="1514936"/>
          </a:xfrm>
          <a:prstGeom prst="homePlate">
            <a:avLst/>
          </a:prstGeom>
          <a:solidFill>
            <a:srgbClr val="C282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92" dirty="0"/>
          </a:p>
        </p:txBody>
      </p:sp>
      <p:sp>
        <p:nvSpPr>
          <p:cNvPr id="60" name="TextBox 59">
            <a:extLst>
              <a:ext uri="{FF2B5EF4-FFF2-40B4-BE49-F238E27FC236}">
                <a16:creationId xmlns:a16="http://schemas.microsoft.com/office/drawing/2014/main" id="{ECA6910B-23FB-7145-A6E1-A06E52984852}"/>
              </a:ext>
            </a:extLst>
          </p:cNvPr>
          <p:cNvSpPr txBox="1"/>
          <p:nvPr/>
        </p:nvSpPr>
        <p:spPr>
          <a:xfrm>
            <a:off x="26585857" y="671257"/>
            <a:ext cx="6896248" cy="1200329"/>
          </a:xfrm>
          <a:prstGeom prst="rect">
            <a:avLst/>
          </a:prstGeom>
          <a:noFill/>
        </p:spPr>
        <p:txBody>
          <a:bodyPr wrap="square" rtlCol="0">
            <a:spAutoFit/>
          </a:bodyPr>
          <a:lstStyle/>
          <a:p>
            <a:r>
              <a:rPr lang="en-US" sz="3600" spc="152" dirty="0">
                <a:solidFill>
                  <a:srgbClr val="FFEDDF"/>
                </a:solidFill>
                <a:latin typeface="Fira Sans" panose="020B0503050000020004" pitchFamily="34" charset="0"/>
              </a:rPr>
              <a:t>Investigating possible double-couple mechanisms </a:t>
            </a:r>
          </a:p>
        </p:txBody>
      </p:sp>
      <p:sp>
        <p:nvSpPr>
          <p:cNvPr id="75" name="TextBox 74">
            <a:extLst>
              <a:ext uri="{FF2B5EF4-FFF2-40B4-BE49-F238E27FC236}">
                <a16:creationId xmlns:a16="http://schemas.microsoft.com/office/drawing/2014/main" id="{4140FD00-4DAC-3949-BD0C-014B80FD8B71}"/>
              </a:ext>
            </a:extLst>
          </p:cNvPr>
          <p:cNvSpPr txBox="1"/>
          <p:nvPr/>
        </p:nvSpPr>
        <p:spPr>
          <a:xfrm>
            <a:off x="26794114" y="2217711"/>
            <a:ext cx="8018780" cy="2400657"/>
          </a:xfrm>
          <a:prstGeom prst="rect">
            <a:avLst/>
          </a:prstGeom>
          <a:noFill/>
        </p:spPr>
        <p:txBody>
          <a:bodyPr wrap="square" lIns="0" tIns="0" rIns="0" bIns="0" rtlCol="0">
            <a:spAutoFit/>
          </a:bodyPr>
          <a:lstStyle/>
          <a:p>
            <a:r>
              <a:rPr lang="en-US" sz="2000" dirty="0">
                <a:solidFill>
                  <a:srgbClr val="76443C"/>
                </a:solidFill>
                <a:latin typeface="Fira Sans" panose="020B0503050000020004" pitchFamily="34" charset="0"/>
              </a:rPr>
              <a:t>Mars’ crust is composed of a single tectonic plate. Therefore, intraplate tectonics, such as faulting, and impacts are expected to be the major contributors to the seismicity of the planet</a:t>
            </a:r>
            <a:r>
              <a:rPr lang="en-US" sz="2000" baseline="30000" dirty="0">
                <a:solidFill>
                  <a:srgbClr val="76443C"/>
                </a:solidFill>
                <a:latin typeface="Fira Sans" panose="020B0503050000020004" pitchFamily="34" charset="0"/>
              </a:rPr>
              <a:t>2,3</a:t>
            </a:r>
            <a:r>
              <a:rPr lang="en-US" sz="2000" dirty="0">
                <a:solidFill>
                  <a:srgbClr val="76443C"/>
                </a:solidFill>
                <a:latin typeface="Fira Sans" panose="020B0503050000020004" pitchFamily="34" charset="0"/>
              </a:rPr>
              <a:t>. The lander is located about 1600km west of the Cerberus Fossae region, which is hypothesized to be an active tectonic structure and a major contributor to Mars’ seismicity</a:t>
            </a:r>
            <a:r>
              <a:rPr lang="en-US" sz="2000" baseline="30000" dirty="0">
                <a:solidFill>
                  <a:srgbClr val="76443C"/>
                </a:solidFill>
                <a:latin typeface="Fira Sans" panose="020B0503050000020004" pitchFamily="34" charset="0"/>
              </a:rPr>
              <a:t>4,5</a:t>
            </a:r>
            <a:r>
              <a:rPr lang="en-US" sz="2000" dirty="0">
                <a:solidFill>
                  <a:srgbClr val="76443C"/>
                </a:solidFill>
                <a:latin typeface="Fira Sans" panose="020B0503050000020004" pitchFamily="34" charset="0"/>
              </a:rPr>
              <a:t>.</a:t>
            </a:r>
          </a:p>
          <a:p>
            <a:endParaRPr lang="en-US" sz="2000" dirty="0">
              <a:solidFill>
                <a:srgbClr val="76443C"/>
              </a:solidFill>
              <a:latin typeface="Fira Sans" panose="020B0503050000020004" pitchFamily="34" charset="0"/>
            </a:endParaRPr>
          </a:p>
          <a:p>
            <a:pPr algn="l"/>
            <a:endParaRPr lang="en-US" sz="1600" dirty="0">
              <a:solidFill>
                <a:srgbClr val="77433C"/>
              </a:solidFill>
              <a:latin typeface="Fira Sans Light" panose="020B0403050000020004" pitchFamily="34" charset="0"/>
            </a:endParaRPr>
          </a:p>
        </p:txBody>
      </p:sp>
      <p:sp>
        <p:nvSpPr>
          <p:cNvPr id="82" name="TextBox 81">
            <a:extLst>
              <a:ext uri="{FF2B5EF4-FFF2-40B4-BE49-F238E27FC236}">
                <a16:creationId xmlns:a16="http://schemas.microsoft.com/office/drawing/2014/main" id="{0D9A7176-ADF5-AB41-9864-CA25DFBD412E}"/>
              </a:ext>
            </a:extLst>
          </p:cNvPr>
          <p:cNvSpPr txBox="1"/>
          <p:nvPr/>
        </p:nvSpPr>
        <p:spPr>
          <a:xfrm>
            <a:off x="26751526" y="4201320"/>
            <a:ext cx="5298204" cy="3170099"/>
          </a:xfrm>
          <a:prstGeom prst="rect">
            <a:avLst/>
          </a:prstGeom>
          <a:noFill/>
        </p:spPr>
        <p:txBody>
          <a:bodyPr wrap="square" rtlCol="0">
            <a:spAutoFit/>
          </a:bodyPr>
          <a:lstStyle/>
          <a:p>
            <a:r>
              <a:rPr lang="en-US" sz="2000" dirty="0">
                <a:solidFill>
                  <a:srgbClr val="77433C"/>
                </a:solidFill>
                <a:latin typeface="Fira Sans" panose="020B0503050000020004" pitchFamily="34" charset="0"/>
              </a:rPr>
              <a:t>S0173a and S0235b were both found to fall in the Cerberus Fossae region while the epicenter of S0325ab is estimated to be near the boundary between the southern highland and the northern lowlands</a:t>
            </a:r>
            <a:r>
              <a:rPr lang="en-US" sz="2000" baseline="30000" dirty="0">
                <a:solidFill>
                  <a:srgbClr val="77433C"/>
                </a:solidFill>
                <a:latin typeface="Fira Sans" panose="020B0503050000020004" pitchFamily="34" charset="0"/>
              </a:rPr>
              <a:t>5</a:t>
            </a:r>
            <a:r>
              <a:rPr lang="en-US" sz="2000" dirty="0">
                <a:solidFill>
                  <a:srgbClr val="77433C"/>
                </a:solidFill>
                <a:latin typeface="Fira Sans" panose="020B0503050000020004" pitchFamily="34" charset="0"/>
              </a:rPr>
              <a:t>. Our proposed faulting mechanisms shown below incorporated the information about these regions in our investigation.</a:t>
            </a:r>
            <a:endParaRPr lang="en-US" sz="2000" b="0" dirty="0">
              <a:solidFill>
                <a:srgbClr val="77433C"/>
              </a:solidFill>
              <a:effectLst/>
              <a:latin typeface="Fira Sans" panose="020B0503050000020004" pitchFamily="34" charset="0"/>
            </a:endParaRPr>
          </a:p>
          <a:p>
            <a:br>
              <a:rPr lang="en-US" sz="2000" dirty="0">
                <a:solidFill>
                  <a:srgbClr val="77433C"/>
                </a:solidFill>
              </a:rPr>
            </a:br>
            <a:endParaRPr lang="en-US" sz="2000" dirty="0">
              <a:solidFill>
                <a:srgbClr val="77433C"/>
              </a:solidFill>
            </a:endParaRPr>
          </a:p>
        </p:txBody>
      </p:sp>
      <p:sp>
        <p:nvSpPr>
          <p:cNvPr id="84" name="TextBox 83">
            <a:extLst>
              <a:ext uri="{FF2B5EF4-FFF2-40B4-BE49-F238E27FC236}">
                <a16:creationId xmlns:a16="http://schemas.microsoft.com/office/drawing/2014/main" id="{77251582-AC70-2842-AF84-9F5ADD5D80AA}"/>
              </a:ext>
            </a:extLst>
          </p:cNvPr>
          <p:cNvSpPr txBox="1"/>
          <p:nvPr/>
        </p:nvSpPr>
        <p:spPr>
          <a:xfrm>
            <a:off x="30457004" y="6890265"/>
            <a:ext cx="3818903" cy="400110"/>
          </a:xfrm>
          <a:prstGeom prst="rect">
            <a:avLst/>
          </a:prstGeom>
          <a:noFill/>
        </p:spPr>
        <p:txBody>
          <a:bodyPr wrap="square" rtlCol="0">
            <a:spAutoFit/>
          </a:bodyPr>
          <a:lstStyle/>
          <a:p>
            <a:r>
              <a:rPr lang="en-US" sz="2000" b="1" dirty="0">
                <a:solidFill>
                  <a:srgbClr val="C08275"/>
                </a:solidFill>
                <a:latin typeface="Fira Sans" panose="020B0503050000020004" pitchFamily="34" charset="0"/>
              </a:rPr>
              <a:t>Grid Search</a:t>
            </a:r>
          </a:p>
        </p:txBody>
      </p:sp>
      <p:sp>
        <p:nvSpPr>
          <p:cNvPr id="85" name="TextBox 84">
            <a:extLst>
              <a:ext uri="{FF2B5EF4-FFF2-40B4-BE49-F238E27FC236}">
                <a16:creationId xmlns:a16="http://schemas.microsoft.com/office/drawing/2014/main" id="{D2116AC9-C956-F145-87CE-A2ABDF82B8F7}"/>
              </a:ext>
            </a:extLst>
          </p:cNvPr>
          <p:cNvSpPr txBox="1"/>
          <p:nvPr/>
        </p:nvSpPr>
        <p:spPr>
          <a:xfrm>
            <a:off x="30457004" y="7324712"/>
            <a:ext cx="4734668" cy="3970318"/>
          </a:xfrm>
          <a:prstGeom prst="rect">
            <a:avLst/>
          </a:prstGeom>
          <a:noFill/>
        </p:spPr>
        <p:txBody>
          <a:bodyPr wrap="square" rtlCol="0">
            <a:spAutoFit/>
          </a:bodyPr>
          <a:lstStyle/>
          <a:p>
            <a:r>
              <a:rPr lang="en-US" sz="1800" dirty="0">
                <a:solidFill>
                  <a:srgbClr val="F2BA89"/>
                </a:solidFill>
              </a:rPr>
              <a:t>Using a modified version of the Gudkova model</a:t>
            </a:r>
            <a:r>
              <a:rPr lang="en-US" sz="1800" baseline="30000" dirty="0">
                <a:solidFill>
                  <a:srgbClr val="F2BA89"/>
                </a:solidFill>
              </a:rPr>
              <a:t>6</a:t>
            </a:r>
            <a:r>
              <a:rPr lang="en-US" sz="1800" dirty="0">
                <a:solidFill>
                  <a:srgbClr val="F2BA89"/>
                </a:solidFill>
              </a:rPr>
              <a:t> and an estimated source depth of 35km, we began modeling the </a:t>
            </a:r>
            <a:r>
              <a:rPr lang="en-US" sz="1800" i="1" dirty="0">
                <a:solidFill>
                  <a:srgbClr val="F2BA89"/>
                </a:solidFill>
              </a:rPr>
              <a:t>SV</a:t>
            </a:r>
            <a:r>
              <a:rPr lang="en-US" sz="1800" dirty="0">
                <a:solidFill>
                  <a:srgbClr val="F2BA89"/>
                </a:solidFill>
              </a:rPr>
              <a:t>, </a:t>
            </a:r>
            <a:r>
              <a:rPr lang="en-US" sz="1800" i="1" dirty="0">
                <a:solidFill>
                  <a:srgbClr val="F2BA89"/>
                </a:solidFill>
              </a:rPr>
              <a:t>SH</a:t>
            </a:r>
            <a:r>
              <a:rPr lang="en-US" sz="1800" dirty="0">
                <a:solidFill>
                  <a:srgbClr val="F2BA89"/>
                </a:solidFill>
              </a:rPr>
              <a:t> and </a:t>
            </a:r>
            <a:r>
              <a:rPr lang="en-US" sz="1800" i="1" dirty="0">
                <a:solidFill>
                  <a:srgbClr val="F2BA89"/>
                </a:solidFill>
              </a:rPr>
              <a:t>P</a:t>
            </a:r>
            <a:r>
              <a:rPr lang="en-US" sz="1800" dirty="0">
                <a:solidFill>
                  <a:srgbClr val="F2BA89"/>
                </a:solidFill>
              </a:rPr>
              <a:t> amplitudes that resulted from a range of double-couple focal mechanisms.</a:t>
            </a:r>
            <a:endParaRPr lang="en-US" sz="1800" b="0" dirty="0">
              <a:solidFill>
                <a:srgbClr val="F2BA89"/>
              </a:solidFill>
              <a:effectLst/>
            </a:endParaRPr>
          </a:p>
          <a:p>
            <a:br>
              <a:rPr lang="en-US" sz="1800" b="0" dirty="0">
                <a:solidFill>
                  <a:srgbClr val="F2BA89"/>
                </a:solidFill>
                <a:effectLst/>
              </a:rPr>
            </a:br>
            <a:r>
              <a:rPr lang="en-US" sz="1800" dirty="0">
                <a:solidFill>
                  <a:srgbClr val="F2BA89"/>
                </a:solidFill>
              </a:rPr>
              <a:t>A grid search was then performed over a range of strike, dip and rake combinations to determine which could best reproduce the observed </a:t>
            </a:r>
            <a:r>
              <a:rPr lang="en-US" sz="1800" i="1" dirty="0">
                <a:solidFill>
                  <a:srgbClr val="F2BA89"/>
                </a:solidFill>
              </a:rPr>
              <a:t>P</a:t>
            </a:r>
            <a:r>
              <a:rPr lang="en-US" sz="1800" dirty="0">
                <a:solidFill>
                  <a:srgbClr val="F2BA89"/>
                </a:solidFill>
              </a:rPr>
              <a:t>, </a:t>
            </a:r>
            <a:r>
              <a:rPr lang="en-US" sz="1800" i="1" dirty="0">
                <a:solidFill>
                  <a:srgbClr val="F2BA89"/>
                </a:solidFill>
              </a:rPr>
              <a:t>SH</a:t>
            </a:r>
            <a:r>
              <a:rPr lang="en-US" sz="1800" dirty="0">
                <a:solidFill>
                  <a:srgbClr val="F2BA89"/>
                </a:solidFill>
              </a:rPr>
              <a:t>, and </a:t>
            </a:r>
            <a:r>
              <a:rPr lang="en-US" sz="1800" i="1" dirty="0">
                <a:solidFill>
                  <a:srgbClr val="F2BA89"/>
                </a:solidFill>
              </a:rPr>
              <a:t>SV</a:t>
            </a:r>
            <a:r>
              <a:rPr lang="en-US" sz="1800" dirty="0">
                <a:solidFill>
                  <a:srgbClr val="F2BA89"/>
                </a:solidFill>
              </a:rPr>
              <a:t> amplitudes. The best fitting fault plane orientations for each event is shown in Figure 3 below</a:t>
            </a:r>
            <a:r>
              <a:rPr lang="en-US" sz="1600" dirty="0">
                <a:solidFill>
                  <a:srgbClr val="F2BA89"/>
                </a:solidFill>
                <a:latin typeface="Fira Sans" panose="020B0503050000020004" pitchFamily="34" charset="0"/>
              </a:rPr>
              <a:t>. </a:t>
            </a:r>
            <a:endParaRPr lang="en-US" sz="1600" dirty="0">
              <a:solidFill>
                <a:srgbClr val="F2BA89"/>
              </a:solidFill>
              <a:effectLst/>
              <a:latin typeface="Fira Sans" panose="020B0503050000020004" pitchFamily="34" charset="0"/>
            </a:endParaRPr>
          </a:p>
          <a:p>
            <a:br>
              <a:rPr lang="en-US" sz="1800" dirty="0">
                <a:solidFill>
                  <a:srgbClr val="F2BA89"/>
                </a:solidFill>
              </a:rPr>
            </a:br>
            <a:endParaRPr lang="en-US" sz="1800" dirty="0">
              <a:solidFill>
                <a:srgbClr val="F2BA89"/>
              </a:solidFill>
            </a:endParaRPr>
          </a:p>
        </p:txBody>
      </p:sp>
      <p:grpSp>
        <p:nvGrpSpPr>
          <p:cNvPr id="107" name="Group 106">
            <a:extLst>
              <a:ext uri="{FF2B5EF4-FFF2-40B4-BE49-F238E27FC236}">
                <a16:creationId xmlns:a16="http://schemas.microsoft.com/office/drawing/2014/main" id="{3BD68837-7F52-6845-AB83-5A5D765CCC04}"/>
              </a:ext>
            </a:extLst>
          </p:cNvPr>
          <p:cNvGrpSpPr/>
          <p:nvPr/>
        </p:nvGrpSpPr>
        <p:grpSpPr>
          <a:xfrm>
            <a:off x="32012765" y="3824995"/>
            <a:ext cx="3341188" cy="2964027"/>
            <a:chOff x="32012765" y="3824995"/>
            <a:chExt cx="3341188" cy="2964027"/>
          </a:xfrm>
        </p:grpSpPr>
        <p:pic>
          <p:nvPicPr>
            <p:cNvPr id="64" name="Picture 63">
              <a:extLst>
                <a:ext uri="{FF2B5EF4-FFF2-40B4-BE49-F238E27FC236}">
                  <a16:creationId xmlns:a16="http://schemas.microsoft.com/office/drawing/2014/main" id="{D87773D2-4CEC-3341-B1C1-93EAA886F6FA}"/>
                </a:ext>
              </a:extLst>
            </p:cNvPr>
            <p:cNvPicPr>
              <a:picLocks noChangeAspect="1"/>
            </p:cNvPicPr>
            <p:nvPr/>
          </p:nvPicPr>
          <p:blipFill>
            <a:blip r:embed="rId9"/>
            <a:stretch>
              <a:fillRect/>
            </a:stretch>
          </p:blipFill>
          <p:spPr>
            <a:xfrm>
              <a:off x="32012765" y="4358978"/>
              <a:ext cx="3341188" cy="1909248"/>
            </a:xfrm>
            <a:prstGeom prst="rect">
              <a:avLst/>
            </a:prstGeom>
          </p:spPr>
        </p:pic>
        <p:sp>
          <p:nvSpPr>
            <p:cNvPr id="101" name="TextBox 100">
              <a:extLst>
                <a:ext uri="{FF2B5EF4-FFF2-40B4-BE49-F238E27FC236}">
                  <a16:creationId xmlns:a16="http://schemas.microsoft.com/office/drawing/2014/main" id="{FC2451CB-92AA-B14E-A23D-998999B1DEC7}"/>
                </a:ext>
              </a:extLst>
            </p:cNvPr>
            <p:cNvSpPr txBox="1"/>
            <p:nvPr/>
          </p:nvSpPr>
          <p:spPr>
            <a:xfrm rot="5400000">
              <a:off x="33664372" y="4028621"/>
              <a:ext cx="611535" cy="707886"/>
            </a:xfrm>
            <a:prstGeom prst="rect">
              <a:avLst/>
            </a:prstGeom>
            <a:noFill/>
          </p:spPr>
          <p:txBody>
            <a:bodyPr wrap="square" rtlCol="0">
              <a:spAutoFit/>
            </a:bodyPr>
            <a:lstStyle/>
            <a:p>
              <a:r>
                <a:rPr lang="en-US" sz="4000" dirty="0">
                  <a:solidFill>
                    <a:srgbClr val="77433C"/>
                  </a:solidFill>
                </a:rPr>
                <a:t>[</a:t>
              </a:r>
            </a:p>
          </p:txBody>
        </p:sp>
        <p:sp>
          <p:nvSpPr>
            <p:cNvPr id="102" name="TextBox 101">
              <a:extLst>
                <a:ext uri="{FF2B5EF4-FFF2-40B4-BE49-F238E27FC236}">
                  <a16:creationId xmlns:a16="http://schemas.microsoft.com/office/drawing/2014/main" id="{5C35174B-2BC0-C441-8FF2-5A4CBFEA1D55}"/>
                </a:ext>
              </a:extLst>
            </p:cNvPr>
            <p:cNvSpPr txBox="1"/>
            <p:nvPr/>
          </p:nvSpPr>
          <p:spPr>
            <a:xfrm rot="16200000">
              <a:off x="34030340" y="5921687"/>
              <a:ext cx="611535" cy="707886"/>
            </a:xfrm>
            <a:prstGeom prst="rect">
              <a:avLst/>
            </a:prstGeom>
            <a:noFill/>
          </p:spPr>
          <p:txBody>
            <a:bodyPr wrap="square" rtlCol="0">
              <a:spAutoFit/>
            </a:bodyPr>
            <a:lstStyle/>
            <a:p>
              <a:r>
                <a:rPr lang="en-US" sz="4000" dirty="0">
                  <a:solidFill>
                    <a:srgbClr val="77433C"/>
                  </a:solidFill>
                </a:rPr>
                <a:t>[</a:t>
              </a:r>
            </a:p>
          </p:txBody>
        </p:sp>
        <p:sp>
          <p:nvSpPr>
            <p:cNvPr id="103" name="TextBox 102">
              <a:extLst>
                <a:ext uri="{FF2B5EF4-FFF2-40B4-BE49-F238E27FC236}">
                  <a16:creationId xmlns:a16="http://schemas.microsoft.com/office/drawing/2014/main" id="{C7E2A386-544A-BA4C-8D28-BBB3C3EEAD61}"/>
                </a:ext>
              </a:extLst>
            </p:cNvPr>
            <p:cNvSpPr txBox="1"/>
            <p:nvPr/>
          </p:nvSpPr>
          <p:spPr>
            <a:xfrm rot="16200000">
              <a:off x="32520044" y="5938392"/>
              <a:ext cx="611535" cy="707886"/>
            </a:xfrm>
            <a:prstGeom prst="rect">
              <a:avLst/>
            </a:prstGeom>
            <a:noFill/>
          </p:spPr>
          <p:txBody>
            <a:bodyPr wrap="square" rtlCol="0">
              <a:spAutoFit/>
            </a:bodyPr>
            <a:lstStyle/>
            <a:p>
              <a:r>
                <a:rPr lang="en-US" sz="4000" dirty="0">
                  <a:solidFill>
                    <a:srgbClr val="77433C"/>
                  </a:solidFill>
                </a:rPr>
                <a:t>[</a:t>
              </a:r>
            </a:p>
          </p:txBody>
        </p:sp>
        <p:sp>
          <p:nvSpPr>
            <p:cNvPr id="104" name="TextBox 103">
              <a:extLst>
                <a:ext uri="{FF2B5EF4-FFF2-40B4-BE49-F238E27FC236}">
                  <a16:creationId xmlns:a16="http://schemas.microsoft.com/office/drawing/2014/main" id="{0526C43D-3BF1-3D4F-97A8-D8F836C10F9A}"/>
                </a:ext>
              </a:extLst>
            </p:cNvPr>
            <p:cNvSpPr txBox="1"/>
            <p:nvPr/>
          </p:nvSpPr>
          <p:spPr>
            <a:xfrm>
              <a:off x="33232944" y="3824995"/>
              <a:ext cx="1316431" cy="338554"/>
            </a:xfrm>
            <a:prstGeom prst="rect">
              <a:avLst/>
            </a:prstGeom>
            <a:noFill/>
          </p:spPr>
          <p:txBody>
            <a:bodyPr wrap="square" rtlCol="0">
              <a:spAutoFit/>
            </a:bodyPr>
            <a:lstStyle/>
            <a:p>
              <a:r>
                <a:rPr lang="en-US" sz="1600" dirty="0">
                  <a:solidFill>
                    <a:srgbClr val="77433C"/>
                  </a:solidFill>
                  <a:latin typeface="Inconsolata Medium" pitchFamily="49" charset="77"/>
                  <a:ea typeface="Inconsolata Medium" pitchFamily="49" charset="77"/>
                </a:rPr>
                <a:t>Strike-Slip</a:t>
              </a:r>
            </a:p>
          </p:txBody>
        </p:sp>
        <p:sp>
          <p:nvSpPr>
            <p:cNvPr id="105" name="TextBox 104">
              <a:extLst>
                <a:ext uri="{FF2B5EF4-FFF2-40B4-BE49-F238E27FC236}">
                  <a16:creationId xmlns:a16="http://schemas.microsoft.com/office/drawing/2014/main" id="{4E0215D0-9AB7-204F-959D-4C63F4FE1AB3}"/>
                </a:ext>
              </a:extLst>
            </p:cNvPr>
            <p:cNvSpPr txBox="1"/>
            <p:nvPr/>
          </p:nvSpPr>
          <p:spPr>
            <a:xfrm>
              <a:off x="32486370" y="6450468"/>
              <a:ext cx="1316431" cy="338554"/>
            </a:xfrm>
            <a:prstGeom prst="rect">
              <a:avLst/>
            </a:prstGeom>
            <a:noFill/>
          </p:spPr>
          <p:txBody>
            <a:bodyPr wrap="square" rtlCol="0">
              <a:spAutoFit/>
            </a:bodyPr>
            <a:lstStyle/>
            <a:p>
              <a:r>
                <a:rPr lang="en-US" sz="1600" dirty="0">
                  <a:solidFill>
                    <a:srgbClr val="77433C"/>
                  </a:solidFill>
                  <a:latin typeface="Inconsolata Medium" pitchFamily="49" charset="77"/>
                  <a:ea typeface="Inconsolata Medium" pitchFamily="49" charset="77"/>
                </a:rPr>
                <a:t>Normal</a:t>
              </a:r>
            </a:p>
          </p:txBody>
        </p:sp>
        <p:sp>
          <p:nvSpPr>
            <p:cNvPr id="106" name="TextBox 105">
              <a:extLst>
                <a:ext uri="{FF2B5EF4-FFF2-40B4-BE49-F238E27FC236}">
                  <a16:creationId xmlns:a16="http://schemas.microsoft.com/office/drawing/2014/main" id="{AE9CA563-8859-4B48-AFD4-1F83B539CC19}"/>
                </a:ext>
              </a:extLst>
            </p:cNvPr>
            <p:cNvSpPr txBox="1"/>
            <p:nvPr/>
          </p:nvSpPr>
          <p:spPr>
            <a:xfrm>
              <a:off x="33970245" y="6433950"/>
              <a:ext cx="1316431" cy="338554"/>
            </a:xfrm>
            <a:prstGeom prst="rect">
              <a:avLst/>
            </a:prstGeom>
            <a:noFill/>
          </p:spPr>
          <p:txBody>
            <a:bodyPr wrap="square" rtlCol="0">
              <a:spAutoFit/>
            </a:bodyPr>
            <a:lstStyle/>
            <a:p>
              <a:r>
                <a:rPr lang="en-US" sz="1600" dirty="0">
                  <a:solidFill>
                    <a:srgbClr val="77433C"/>
                  </a:solidFill>
                  <a:latin typeface="Inconsolata Medium" pitchFamily="49" charset="77"/>
                  <a:ea typeface="Inconsolata Medium" pitchFamily="49" charset="77"/>
                </a:rPr>
                <a:t>Reverse</a:t>
              </a:r>
            </a:p>
          </p:txBody>
        </p:sp>
      </p:grpSp>
      <p:pic>
        <p:nvPicPr>
          <p:cNvPr id="10" name="Picture 9">
            <a:extLst>
              <a:ext uri="{FF2B5EF4-FFF2-40B4-BE49-F238E27FC236}">
                <a16:creationId xmlns:a16="http://schemas.microsoft.com/office/drawing/2014/main" id="{885C5A94-A79E-AA46-80BF-BD353102A87C}"/>
              </a:ext>
            </a:extLst>
          </p:cNvPr>
          <p:cNvPicPr>
            <a:picLocks noChangeAspect="1"/>
          </p:cNvPicPr>
          <p:nvPr/>
        </p:nvPicPr>
        <p:blipFill>
          <a:blip r:embed="rId10"/>
          <a:stretch>
            <a:fillRect/>
          </a:stretch>
        </p:blipFill>
        <p:spPr>
          <a:xfrm>
            <a:off x="26538452" y="7049676"/>
            <a:ext cx="3859140" cy="3693962"/>
          </a:xfrm>
          <a:prstGeom prst="rect">
            <a:avLst/>
          </a:prstGeom>
        </p:spPr>
      </p:pic>
      <p:pic>
        <p:nvPicPr>
          <p:cNvPr id="12" name="Picture 11">
            <a:extLst>
              <a:ext uri="{FF2B5EF4-FFF2-40B4-BE49-F238E27FC236}">
                <a16:creationId xmlns:a16="http://schemas.microsoft.com/office/drawing/2014/main" id="{9209F881-E7B2-2546-9180-358F2FF9700D}"/>
              </a:ext>
            </a:extLst>
          </p:cNvPr>
          <p:cNvPicPr>
            <a:picLocks noChangeAspect="1"/>
          </p:cNvPicPr>
          <p:nvPr/>
        </p:nvPicPr>
        <p:blipFill rotWithShape="1">
          <a:blip r:embed="rId11"/>
          <a:srcRect l="9879" t="10945" r="9003" b="7912"/>
          <a:stretch/>
        </p:blipFill>
        <p:spPr>
          <a:xfrm>
            <a:off x="2585044" y="5720351"/>
            <a:ext cx="13826912" cy="11526103"/>
          </a:xfrm>
          <a:prstGeom prst="rect">
            <a:avLst/>
          </a:prstGeom>
        </p:spPr>
      </p:pic>
      <p:sp>
        <p:nvSpPr>
          <p:cNvPr id="99" name="TextBox 98">
            <a:extLst>
              <a:ext uri="{FF2B5EF4-FFF2-40B4-BE49-F238E27FC236}">
                <a16:creationId xmlns:a16="http://schemas.microsoft.com/office/drawing/2014/main" id="{5B1FAC45-71B3-D741-8AEE-B27CFDC3FF67}"/>
              </a:ext>
            </a:extLst>
          </p:cNvPr>
          <p:cNvSpPr txBox="1"/>
          <p:nvPr/>
        </p:nvSpPr>
        <p:spPr>
          <a:xfrm>
            <a:off x="437691" y="11685493"/>
            <a:ext cx="2374960" cy="461665"/>
          </a:xfrm>
          <a:prstGeom prst="rect">
            <a:avLst/>
          </a:prstGeom>
          <a:noFill/>
        </p:spPr>
        <p:txBody>
          <a:bodyPr wrap="square" rtlCol="0">
            <a:spAutoFit/>
          </a:bodyPr>
          <a:lstStyle/>
          <a:p>
            <a:r>
              <a:rPr lang="en-US" sz="2400" spc="-76" dirty="0">
                <a:solidFill>
                  <a:srgbClr val="C28274"/>
                </a:solidFill>
                <a:latin typeface="Inconsolata ExtraCondensed Medi" pitchFamily="49" charset="77"/>
                <a:ea typeface="Inconsolata ExtraCondensed Medi" pitchFamily="49" charset="77"/>
              </a:rPr>
              <a:t>Distance: 29°</a:t>
            </a:r>
          </a:p>
        </p:txBody>
      </p:sp>
      <p:sp>
        <p:nvSpPr>
          <p:cNvPr id="100" name="TextBox 99">
            <a:extLst>
              <a:ext uri="{FF2B5EF4-FFF2-40B4-BE49-F238E27FC236}">
                <a16:creationId xmlns:a16="http://schemas.microsoft.com/office/drawing/2014/main" id="{962AE7C4-E51B-3E4B-BA3C-330047B0C922}"/>
              </a:ext>
            </a:extLst>
          </p:cNvPr>
          <p:cNvSpPr txBox="1"/>
          <p:nvPr/>
        </p:nvSpPr>
        <p:spPr>
          <a:xfrm>
            <a:off x="441487" y="11969217"/>
            <a:ext cx="2374960" cy="461665"/>
          </a:xfrm>
          <a:prstGeom prst="rect">
            <a:avLst/>
          </a:prstGeom>
          <a:noFill/>
        </p:spPr>
        <p:txBody>
          <a:bodyPr wrap="square" rtlCol="0">
            <a:spAutoFit/>
          </a:bodyPr>
          <a:lstStyle/>
          <a:p>
            <a:r>
              <a:rPr lang="en-US" sz="2400" spc="-76" dirty="0" err="1">
                <a:solidFill>
                  <a:srgbClr val="C28274"/>
                </a:solidFill>
                <a:latin typeface="Inconsolata ExtraCondensed Medi" pitchFamily="49" charset="77"/>
                <a:ea typeface="Inconsolata ExtraCondensed Medi" pitchFamily="49" charset="77"/>
              </a:rPr>
              <a:t>BAz</a:t>
            </a:r>
            <a:r>
              <a:rPr lang="en-US" sz="2400" spc="-76" dirty="0">
                <a:solidFill>
                  <a:srgbClr val="C28274"/>
                </a:solidFill>
                <a:latin typeface="Inconsolata ExtraCondensed Medi" pitchFamily="49" charset="77"/>
                <a:ea typeface="Inconsolata ExtraCondensed Medi" pitchFamily="49" charset="77"/>
              </a:rPr>
              <a:t>: 90° &amp; 86°</a:t>
            </a:r>
          </a:p>
        </p:txBody>
      </p:sp>
      <p:sp>
        <p:nvSpPr>
          <p:cNvPr id="111" name="TextBox 110">
            <a:extLst>
              <a:ext uri="{FF2B5EF4-FFF2-40B4-BE49-F238E27FC236}">
                <a16:creationId xmlns:a16="http://schemas.microsoft.com/office/drawing/2014/main" id="{9D5FFA45-8B09-0F42-B2B1-9A51D05F0BBC}"/>
              </a:ext>
            </a:extLst>
          </p:cNvPr>
          <p:cNvSpPr txBox="1"/>
          <p:nvPr/>
        </p:nvSpPr>
        <p:spPr>
          <a:xfrm>
            <a:off x="439965" y="7881187"/>
            <a:ext cx="2374960" cy="461665"/>
          </a:xfrm>
          <a:prstGeom prst="rect">
            <a:avLst/>
          </a:prstGeom>
          <a:noFill/>
        </p:spPr>
        <p:txBody>
          <a:bodyPr wrap="square" rtlCol="0">
            <a:spAutoFit/>
          </a:bodyPr>
          <a:lstStyle/>
          <a:p>
            <a:r>
              <a:rPr lang="en-US" sz="2400" spc="-76" dirty="0">
                <a:solidFill>
                  <a:srgbClr val="C28274"/>
                </a:solidFill>
                <a:latin typeface="Inconsolata ExtraCondensed Medi" pitchFamily="49" charset="77"/>
                <a:ea typeface="Inconsolata ExtraCondensed Medi" pitchFamily="49" charset="77"/>
              </a:rPr>
              <a:t>Distance: 27.5°</a:t>
            </a:r>
          </a:p>
        </p:txBody>
      </p:sp>
      <p:sp>
        <p:nvSpPr>
          <p:cNvPr id="113" name="TextBox 112">
            <a:extLst>
              <a:ext uri="{FF2B5EF4-FFF2-40B4-BE49-F238E27FC236}">
                <a16:creationId xmlns:a16="http://schemas.microsoft.com/office/drawing/2014/main" id="{7D120D77-417D-D24E-A05D-1789C093D263}"/>
              </a:ext>
            </a:extLst>
          </p:cNvPr>
          <p:cNvSpPr txBox="1"/>
          <p:nvPr/>
        </p:nvSpPr>
        <p:spPr>
          <a:xfrm>
            <a:off x="443761" y="8164911"/>
            <a:ext cx="2374960" cy="461665"/>
          </a:xfrm>
          <a:prstGeom prst="rect">
            <a:avLst/>
          </a:prstGeom>
          <a:noFill/>
        </p:spPr>
        <p:txBody>
          <a:bodyPr wrap="square" rtlCol="0">
            <a:spAutoFit/>
          </a:bodyPr>
          <a:lstStyle/>
          <a:p>
            <a:r>
              <a:rPr lang="en-US" sz="2400" spc="-76" dirty="0" err="1">
                <a:solidFill>
                  <a:srgbClr val="C28274"/>
                </a:solidFill>
                <a:latin typeface="Inconsolata ExtraCondensed Medi" pitchFamily="49" charset="77"/>
                <a:ea typeface="Inconsolata ExtraCondensed Medi" pitchFamily="49" charset="77"/>
              </a:rPr>
              <a:t>BAz</a:t>
            </a:r>
            <a:r>
              <a:rPr lang="en-US" sz="2400" spc="-76" dirty="0">
                <a:solidFill>
                  <a:srgbClr val="C28274"/>
                </a:solidFill>
                <a:latin typeface="Inconsolata ExtraCondensed Medi" pitchFamily="49" charset="77"/>
                <a:ea typeface="Inconsolata ExtraCondensed Medi" pitchFamily="49" charset="77"/>
              </a:rPr>
              <a:t>: 74°</a:t>
            </a:r>
          </a:p>
        </p:txBody>
      </p:sp>
      <p:sp>
        <p:nvSpPr>
          <p:cNvPr id="114" name="TextBox 113">
            <a:extLst>
              <a:ext uri="{FF2B5EF4-FFF2-40B4-BE49-F238E27FC236}">
                <a16:creationId xmlns:a16="http://schemas.microsoft.com/office/drawing/2014/main" id="{3A59FE9A-1193-AF4F-B100-64A8C3CD8B1F}"/>
              </a:ext>
            </a:extLst>
          </p:cNvPr>
          <p:cNvSpPr txBox="1"/>
          <p:nvPr/>
        </p:nvSpPr>
        <p:spPr>
          <a:xfrm>
            <a:off x="436169" y="15364359"/>
            <a:ext cx="2374960" cy="461665"/>
          </a:xfrm>
          <a:prstGeom prst="rect">
            <a:avLst/>
          </a:prstGeom>
          <a:noFill/>
        </p:spPr>
        <p:txBody>
          <a:bodyPr wrap="square" rtlCol="0">
            <a:spAutoFit/>
          </a:bodyPr>
          <a:lstStyle/>
          <a:p>
            <a:r>
              <a:rPr lang="en-US" sz="2400" spc="-76" dirty="0">
                <a:solidFill>
                  <a:srgbClr val="C28274"/>
                </a:solidFill>
                <a:latin typeface="Inconsolata ExtraCondensed Medi" pitchFamily="49" charset="77"/>
                <a:ea typeface="Inconsolata ExtraCondensed Medi" pitchFamily="49" charset="77"/>
              </a:rPr>
              <a:t>Distance: 38.5°</a:t>
            </a:r>
          </a:p>
        </p:txBody>
      </p:sp>
      <p:sp>
        <p:nvSpPr>
          <p:cNvPr id="115" name="TextBox 114">
            <a:extLst>
              <a:ext uri="{FF2B5EF4-FFF2-40B4-BE49-F238E27FC236}">
                <a16:creationId xmlns:a16="http://schemas.microsoft.com/office/drawing/2014/main" id="{80F60046-091F-CF42-9E8C-76EA7BA16823}"/>
              </a:ext>
            </a:extLst>
          </p:cNvPr>
          <p:cNvSpPr txBox="1"/>
          <p:nvPr/>
        </p:nvSpPr>
        <p:spPr>
          <a:xfrm>
            <a:off x="439965" y="15648083"/>
            <a:ext cx="2374960" cy="461665"/>
          </a:xfrm>
          <a:prstGeom prst="rect">
            <a:avLst/>
          </a:prstGeom>
          <a:noFill/>
        </p:spPr>
        <p:txBody>
          <a:bodyPr wrap="square" rtlCol="0">
            <a:spAutoFit/>
          </a:bodyPr>
          <a:lstStyle/>
          <a:p>
            <a:r>
              <a:rPr lang="en-US" sz="2400" spc="-76" dirty="0" err="1">
                <a:solidFill>
                  <a:srgbClr val="C28274"/>
                </a:solidFill>
                <a:latin typeface="Inconsolata ExtraCondensed Medi" pitchFamily="49" charset="77"/>
                <a:ea typeface="Inconsolata ExtraCondensed Medi" pitchFamily="49" charset="77"/>
              </a:rPr>
              <a:t>BAz</a:t>
            </a:r>
            <a:r>
              <a:rPr lang="en-US" sz="2400" spc="-76" dirty="0">
                <a:solidFill>
                  <a:srgbClr val="C28274"/>
                </a:solidFill>
                <a:latin typeface="Inconsolata ExtraCondensed Medi" pitchFamily="49" charset="77"/>
                <a:ea typeface="Inconsolata ExtraCondensed Medi" pitchFamily="49" charset="77"/>
              </a:rPr>
              <a:t>: 139°</a:t>
            </a:r>
          </a:p>
        </p:txBody>
      </p:sp>
      <p:sp>
        <p:nvSpPr>
          <p:cNvPr id="40" name="TextBox 39">
            <a:extLst>
              <a:ext uri="{FF2B5EF4-FFF2-40B4-BE49-F238E27FC236}">
                <a16:creationId xmlns:a16="http://schemas.microsoft.com/office/drawing/2014/main" id="{217B5BAD-BB59-AD46-B22C-7D3CACB7DA78}"/>
              </a:ext>
            </a:extLst>
          </p:cNvPr>
          <p:cNvSpPr txBox="1"/>
          <p:nvPr/>
        </p:nvSpPr>
        <p:spPr>
          <a:xfrm>
            <a:off x="661477" y="446861"/>
            <a:ext cx="15665858" cy="4154984"/>
          </a:xfrm>
          <a:prstGeom prst="rect">
            <a:avLst/>
          </a:prstGeom>
          <a:noFill/>
          <a:ln w="19050">
            <a:noFill/>
          </a:ln>
        </p:spPr>
        <p:txBody>
          <a:bodyPr wrap="square" rtlCol="0">
            <a:spAutoFit/>
          </a:bodyPr>
          <a:lstStyle/>
          <a:p>
            <a:pPr algn="ctr"/>
            <a:r>
              <a:rPr lang="en-US" sz="6600" b="1" spc="300" dirty="0">
                <a:solidFill>
                  <a:srgbClr val="C08275"/>
                </a:solidFill>
                <a:latin typeface="Inconsolata Black" pitchFamily="49" charset="77"/>
                <a:ea typeface="Inconsolata Black" pitchFamily="49" charset="77"/>
              </a:rPr>
              <a:t>Origins and potential focal </a:t>
            </a:r>
          </a:p>
          <a:p>
            <a:pPr algn="ctr"/>
            <a:r>
              <a:rPr lang="en-US" sz="6600" b="1" spc="300" dirty="0">
                <a:solidFill>
                  <a:srgbClr val="C08275"/>
                </a:solidFill>
                <a:latin typeface="Inconsolata Black" pitchFamily="49" charset="77"/>
                <a:ea typeface="Inconsolata Black" pitchFamily="49" charset="77"/>
              </a:rPr>
              <a:t>mechanisms of three low-frequency marsquakes detected by a single InSight seismometer</a:t>
            </a:r>
          </a:p>
        </p:txBody>
      </p:sp>
      <p:grpSp>
        <p:nvGrpSpPr>
          <p:cNvPr id="80" name="Group 79">
            <a:extLst>
              <a:ext uri="{FF2B5EF4-FFF2-40B4-BE49-F238E27FC236}">
                <a16:creationId xmlns:a16="http://schemas.microsoft.com/office/drawing/2014/main" id="{6B92CE9B-9B1B-9C42-A679-89BF97B7CC56}"/>
              </a:ext>
            </a:extLst>
          </p:cNvPr>
          <p:cNvGrpSpPr/>
          <p:nvPr/>
        </p:nvGrpSpPr>
        <p:grpSpPr>
          <a:xfrm>
            <a:off x="17302507" y="15648083"/>
            <a:ext cx="3858275" cy="2382422"/>
            <a:chOff x="17201182" y="15987258"/>
            <a:chExt cx="3858275" cy="2382422"/>
          </a:xfrm>
        </p:grpSpPr>
        <mc:AlternateContent xmlns:mc="http://schemas.openxmlformats.org/markup-compatibility/2006">
          <mc:Choice xmlns:a14="http://schemas.microsoft.com/office/drawing/2010/main" Requires="a14">
            <p:sp>
              <p:nvSpPr>
                <p:cNvPr id="138" name="TextBox 137">
                  <a:extLst>
                    <a:ext uri="{FF2B5EF4-FFF2-40B4-BE49-F238E27FC236}">
                      <a16:creationId xmlns:a16="http://schemas.microsoft.com/office/drawing/2014/main" id="{600B6581-527E-0047-9E09-6F39C40E0C8A}"/>
                    </a:ext>
                  </a:extLst>
                </p:cNvPr>
                <p:cNvSpPr txBox="1"/>
                <p:nvPr/>
              </p:nvSpPr>
              <p:spPr>
                <a:xfrm>
                  <a:off x="17201182" y="16427610"/>
                  <a:ext cx="3858275" cy="1942070"/>
                </a:xfrm>
                <a:prstGeom prst="rect">
                  <a:avLst/>
                </a:prstGeom>
                <a:noFill/>
              </p:spPr>
              <p:txBody>
                <a:bodyPr wrap="square" rtlCol="0">
                  <a:spAutoFit/>
                </a:bodyPr>
                <a:lstStyle/>
                <a:p>
                  <a:r>
                    <a:rPr lang="en-US" sz="1600" dirty="0">
                      <a:solidFill>
                        <a:srgbClr val="F2BA89"/>
                      </a:solidFill>
                      <a:latin typeface="Fira Sans" panose="020B0503050000020004" pitchFamily="34" charset="0"/>
                    </a:rPr>
                    <a:t>Every </a:t>
                  </a:r>
                  <a14:m>
                    <m:oMath xmlns:m="http://schemas.openxmlformats.org/officeDocument/2006/math">
                      <m:acc>
                        <m:accPr>
                          <m:chr m:val="⃗"/>
                          <m:ctrlPr>
                            <a:rPr lang="en-US" sz="1600" i="1">
                              <a:solidFill>
                                <a:srgbClr val="F2BA89"/>
                              </a:solidFill>
                              <a:latin typeface="Cambria Math" panose="02040503050406030204" pitchFamily="18" charset="0"/>
                            </a:rPr>
                          </m:ctrlPr>
                        </m:accPr>
                        <m:e>
                          <m:sSub>
                            <m:sSubPr>
                              <m:ctrlPr>
                                <a:rPr lang="en-US" sz="1600" i="1">
                                  <a:solidFill>
                                    <a:srgbClr val="F2BA89"/>
                                  </a:solidFill>
                                  <a:latin typeface="Cambria Math" panose="02040503050406030204" pitchFamily="18" charset="0"/>
                                </a:rPr>
                              </m:ctrlPr>
                            </m:sSubPr>
                            <m:e>
                              <m:r>
                                <a:rPr lang="en-US" sz="1600" i="1">
                                  <a:solidFill>
                                    <a:srgbClr val="F2BA89"/>
                                  </a:solidFill>
                                  <a:latin typeface="Cambria Math" panose="02040503050406030204" pitchFamily="18" charset="0"/>
                                </a:rPr>
                                <m:t>𝐴</m:t>
                              </m:r>
                            </m:e>
                            <m:sub>
                              <m:r>
                                <a:rPr lang="en-US" sz="1600" i="1">
                                  <a:solidFill>
                                    <a:srgbClr val="F2BA89"/>
                                  </a:solidFill>
                                  <a:latin typeface="Cambria Math" panose="02040503050406030204" pitchFamily="18" charset="0"/>
                                </a:rPr>
                                <m:t>𝑠</m:t>
                              </m:r>
                            </m:sub>
                          </m:sSub>
                        </m:e>
                      </m:acc>
                    </m:oMath>
                  </a14:m>
                  <a:r>
                    <a:rPr lang="en-US" sz="1600" dirty="0">
                      <a:solidFill>
                        <a:srgbClr val="F2BA89"/>
                      </a:solidFill>
                      <a:latin typeface="Fira Sans" panose="020B0503050000020004" pitchFamily="34" charset="0"/>
                    </a:rPr>
                    <a:t> that makes an angle </a:t>
                  </a:r>
                  <a:r>
                    <a:rPr lang="el-GR" sz="1600" dirty="0">
                      <a:solidFill>
                        <a:srgbClr val="F2BA89"/>
                      </a:solidFill>
                      <a:latin typeface="Fira Sans" panose="020B0503050000020004" pitchFamily="34" charset="0"/>
                    </a:rPr>
                    <a:t>ζ </a:t>
                  </a:r>
                  <a:r>
                    <a:rPr lang="en-US" sz="1600" dirty="0">
                      <a:solidFill>
                        <a:srgbClr val="F2BA89"/>
                      </a:solidFill>
                      <a:latin typeface="Fira Sans" panose="020B0503050000020004" pitchFamily="34" charset="0"/>
                    </a:rPr>
                    <a:t>with </a:t>
                  </a:r>
                  <a14:m>
                    <m:oMath xmlns:m="http://schemas.openxmlformats.org/officeDocument/2006/math">
                      <m:acc>
                        <m:accPr>
                          <m:chr m:val="⃗"/>
                          <m:ctrlPr>
                            <a:rPr lang="en-US" sz="1600" i="1">
                              <a:solidFill>
                                <a:srgbClr val="F2BA89"/>
                              </a:solidFill>
                              <a:latin typeface="Cambria Math" panose="02040503050406030204" pitchFamily="18" charset="0"/>
                            </a:rPr>
                          </m:ctrlPr>
                        </m:accPr>
                        <m:e>
                          <m:sSub>
                            <m:sSubPr>
                              <m:ctrlPr>
                                <a:rPr lang="en-US" sz="1600" i="1">
                                  <a:solidFill>
                                    <a:srgbClr val="F2BA89"/>
                                  </a:solidFill>
                                  <a:latin typeface="Cambria Math" panose="02040503050406030204" pitchFamily="18" charset="0"/>
                                </a:rPr>
                              </m:ctrlPr>
                            </m:sSubPr>
                            <m:e>
                              <m:r>
                                <a:rPr lang="en-US" sz="1600" i="1">
                                  <a:solidFill>
                                    <a:srgbClr val="F2BA89"/>
                                  </a:solidFill>
                                  <a:latin typeface="Cambria Math" panose="02040503050406030204" pitchFamily="18" charset="0"/>
                                </a:rPr>
                                <m:t>𝐴</m:t>
                              </m:r>
                            </m:e>
                            <m:sub>
                              <m:r>
                                <a:rPr lang="en-US" sz="1600" i="1">
                                  <a:solidFill>
                                    <a:srgbClr val="F2BA89"/>
                                  </a:solidFill>
                                  <a:latin typeface="Cambria Math" panose="02040503050406030204" pitchFamily="18" charset="0"/>
                                </a:rPr>
                                <m:t>𝑜</m:t>
                              </m:r>
                            </m:sub>
                          </m:sSub>
                        </m:e>
                      </m:acc>
                      <m:r>
                        <a:rPr lang="en-US" sz="1600" i="1">
                          <a:solidFill>
                            <a:srgbClr val="F2BA89"/>
                          </a:solidFill>
                          <a:latin typeface="Cambria Math" panose="02040503050406030204" pitchFamily="18" charset="0"/>
                        </a:rPr>
                        <m:t> </m:t>
                      </m:r>
                    </m:oMath>
                  </a14:m>
                  <a:r>
                    <a:rPr lang="en-US" sz="1600" dirty="0">
                      <a:solidFill>
                        <a:srgbClr val="F2BA89"/>
                      </a:solidFill>
                      <a:latin typeface="Fira Sans" panose="020B0503050000020004" pitchFamily="34" charset="0"/>
                    </a:rPr>
                    <a:t>that is smaller than </a:t>
                  </a:r>
                  <a:r>
                    <a:rPr lang="el-GR" sz="1600" dirty="0">
                      <a:solidFill>
                        <a:srgbClr val="F2BA89"/>
                      </a:solidFill>
                      <a:latin typeface="Fira Sans" panose="020B0503050000020004" pitchFamily="34" charset="0"/>
                    </a:rPr>
                    <a:t>ε </a:t>
                  </a:r>
                  <a:r>
                    <a:rPr lang="en-US" sz="1600" dirty="0">
                      <a:solidFill>
                        <a:srgbClr val="F2BA89"/>
                      </a:solidFill>
                      <a:latin typeface="Fira Sans" panose="020B0503050000020004" pitchFamily="34" charset="0"/>
                    </a:rPr>
                    <a:t>is considered an acceptable fit to the observed amplitudes. The table above shows </a:t>
                  </a:r>
                  <a14:m>
                    <m:oMath xmlns:m="http://schemas.openxmlformats.org/officeDocument/2006/math">
                      <m:acc>
                        <m:accPr>
                          <m:chr m:val="⃗"/>
                          <m:ctrlPr>
                            <a:rPr lang="en-US" sz="1600" i="1">
                              <a:solidFill>
                                <a:srgbClr val="F2BA89"/>
                              </a:solidFill>
                              <a:latin typeface="Cambria Math" panose="02040503050406030204" pitchFamily="18" charset="0"/>
                            </a:rPr>
                          </m:ctrlPr>
                        </m:accPr>
                        <m:e>
                          <m:sSub>
                            <m:sSubPr>
                              <m:ctrlPr>
                                <a:rPr lang="en-US" sz="1600" i="1">
                                  <a:solidFill>
                                    <a:srgbClr val="F2BA89"/>
                                  </a:solidFill>
                                  <a:latin typeface="Cambria Math" panose="02040503050406030204" pitchFamily="18" charset="0"/>
                                </a:rPr>
                              </m:ctrlPr>
                            </m:sSubPr>
                            <m:e>
                              <m:r>
                                <a:rPr lang="en-US" sz="1600" i="1">
                                  <a:solidFill>
                                    <a:srgbClr val="F2BA89"/>
                                  </a:solidFill>
                                  <a:latin typeface="Cambria Math" panose="02040503050406030204" pitchFamily="18" charset="0"/>
                                </a:rPr>
                                <m:t>𝐴</m:t>
                              </m:r>
                            </m:e>
                            <m:sub>
                              <m:r>
                                <a:rPr lang="en-US" sz="1600" i="1">
                                  <a:solidFill>
                                    <a:srgbClr val="F2BA89"/>
                                  </a:solidFill>
                                  <a:latin typeface="Cambria Math" panose="02040503050406030204" pitchFamily="18" charset="0"/>
                                </a:rPr>
                                <m:t>𝑠</m:t>
                              </m:r>
                            </m:sub>
                          </m:sSub>
                        </m:e>
                      </m:acc>
                    </m:oMath>
                  </a14:m>
                  <a:r>
                    <a:rPr lang="en-US" sz="1600" dirty="0">
                      <a:solidFill>
                        <a:srgbClr val="F2BA89"/>
                      </a:solidFill>
                      <a:latin typeface="Fira Sans" panose="020B0503050000020004" pitchFamily="34" charset="0"/>
                    </a:rPr>
                    <a:t> that produce the smallest misfit </a:t>
                  </a:r>
                  <a:r>
                    <a:rPr lang="el-GR" sz="1600" dirty="0">
                      <a:solidFill>
                        <a:srgbClr val="F2BA89"/>
                      </a:solidFill>
                      <a:latin typeface="Fira Sans" panose="020B0503050000020004" pitchFamily="34" charset="0"/>
                    </a:rPr>
                    <a:t>ζ </a:t>
                  </a:r>
                  <a:r>
                    <a:rPr lang="en-US" sz="1600" dirty="0">
                      <a:solidFill>
                        <a:srgbClr val="F2BA89"/>
                      </a:solidFill>
                      <a:latin typeface="Fira Sans" panose="020B0503050000020004" pitchFamily="34" charset="0"/>
                    </a:rPr>
                    <a:t>to </a:t>
                  </a:r>
                  <a14:m>
                    <m:oMath xmlns:m="http://schemas.openxmlformats.org/officeDocument/2006/math">
                      <m:acc>
                        <m:accPr>
                          <m:chr m:val="⃗"/>
                          <m:ctrlPr>
                            <a:rPr lang="en-US" sz="1600" i="1">
                              <a:solidFill>
                                <a:srgbClr val="F2BA89"/>
                              </a:solidFill>
                              <a:latin typeface="Cambria Math" panose="02040503050406030204" pitchFamily="18" charset="0"/>
                            </a:rPr>
                          </m:ctrlPr>
                        </m:accPr>
                        <m:e>
                          <m:sSub>
                            <m:sSubPr>
                              <m:ctrlPr>
                                <a:rPr lang="en-US" sz="1600" i="1">
                                  <a:solidFill>
                                    <a:srgbClr val="F2BA89"/>
                                  </a:solidFill>
                                  <a:latin typeface="Cambria Math" panose="02040503050406030204" pitchFamily="18" charset="0"/>
                                </a:rPr>
                              </m:ctrlPr>
                            </m:sSubPr>
                            <m:e>
                              <m:r>
                                <a:rPr lang="en-US" sz="1600" i="1">
                                  <a:solidFill>
                                    <a:srgbClr val="F2BA89"/>
                                  </a:solidFill>
                                  <a:latin typeface="Cambria Math" panose="02040503050406030204" pitchFamily="18" charset="0"/>
                                </a:rPr>
                                <m:t>𝐴</m:t>
                              </m:r>
                            </m:e>
                            <m:sub>
                              <m:r>
                                <a:rPr lang="en-US" sz="1600" i="1">
                                  <a:solidFill>
                                    <a:srgbClr val="F2BA89"/>
                                  </a:solidFill>
                                  <a:latin typeface="Cambria Math" panose="02040503050406030204" pitchFamily="18" charset="0"/>
                                </a:rPr>
                                <m:t>𝑜</m:t>
                              </m:r>
                            </m:sub>
                          </m:sSub>
                        </m:e>
                      </m:acc>
                    </m:oMath>
                  </a14:m>
                  <a:r>
                    <a:rPr lang="en-US" sz="1600" dirty="0">
                      <a:solidFill>
                        <a:srgbClr val="F2BA89"/>
                      </a:solidFill>
                      <a:latin typeface="Fira Sans" panose="020B0503050000020004" pitchFamily="34" charset="0"/>
                    </a:rPr>
                    <a:t> and are favored.</a:t>
                  </a:r>
                </a:p>
                <a:p>
                  <a:endParaRPr lang="en-US" sz="1600" dirty="0">
                    <a:solidFill>
                      <a:srgbClr val="F2BA89"/>
                    </a:solidFill>
                    <a:latin typeface="Fira Sans" panose="020B0503050000020004" pitchFamily="34" charset="0"/>
                  </a:endParaRPr>
                </a:p>
              </p:txBody>
            </p:sp>
          </mc:Choice>
          <mc:Fallback>
            <p:sp>
              <p:nvSpPr>
                <p:cNvPr id="138" name="TextBox 137">
                  <a:extLst>
                    <a:ext uri="{FF2B5EF4-FFF2-40B4-BE49-F238E27FC236}">
                      <a16:creationId xmlns:a16="http://schemas.microsoft.com/office/drawing/2014/main" id="{600B6581-527E-0047-9E09-6F39C40E0C8A}"/>
                    </a:ext>
                  </a:extLst>
                </p:cNvPr>
                <p:cNvSpPr txBox="1">
                  <a:spLocks noRot="1" noChangeAspect="1" noMove="1" noResize="1" noEditPoints="1" noAdjustHandles="1" noChangeArrowheads="1" noChangeShapeType="1" noTextEdit="1"/>
                </p:cNvSpPr>
                <p:nvPr/>
              </p:nvSpPr>
              <p:spPr>
                <a:xfrm>
                  <a:off x="17201182" y="16427610"/>
                  <a:ext cx="3858275" cy="1942070"/>
                </a:xfrm>
                <a:prstGeom prst="rect">
                  <a:avLst/>
                </a:prstGeom>
                <a:blipFill>
                  <a:blip r:embed="rId12"/>
                  <a:stretch>
                    <a:fillRect l="-656" r="-328"/>
                  </a:stretch>
                </a:blipFill>
              </p:spPr>
              <p:txBody>
                <a:bodyPr/>
                <a:lstStyle/>
                <a:p>
                  <a:r>
                    <a:rPr lang="en-US">
                      <a:noFill/>
                    </a:rPr>
                    <a:t> </a:t>
                  </a:r>
                </a:p>
              </p:txBody>
            </p:sp>
          </mc:Fallback>
        </mc:AlternateContent>
        <p:sp>
          <p:nvSpPr>
            <p:cNvPr id="139" name="TextBox 138">
              <a:extLst>
                <a:ext uri="{FF2B5EF4-FFF2-40B4-BE49-F238E27FC236}">
                  <a16:creationId xmlns:a16="http://schemas.microsoft.com/office/drawing/2014/main" id="{CB99E4DD-9CFF-254E-88DF-E6F6DF920C18}"/>
                </a:ext>
              </a:extLst>
            </p:cNvPr>
            <p:cNvSpPr txBox="1"/>
            <p:nvPr/>
          </p:nvSpPr>
          <p:spPr>
            <a:xfrm>
              <a:off x="17201184" y="15987258"/>
              <a:ext cx="2971280" cy="400110"/>
            </a:xfrm>
            <a:prstGeom prst="rect">
              <a:avLst/>
            </a:prstGeom>
            <a:noFill/>
          </p:spPr>
          <p:txBody>
            <a:bodyPr wrap="square" rtlCol="0">
              <a:spAutoFit/>
            </a:bodyPr>
            <a:lstStyle/>
            <a:p>
              <a:r>
                <a:rPr lang="en-US" sz="2000" b="1" dirty="0">
                  <a:solidFill>
                    <a:srgbClr val="C08275"/>
                  </a:solidFill>
                  <a:latin typeface="Fira Sans" panose="020B0503050000020004" pitchFamily="34" charset="0"/>
                  <a:ea typeface="Inconsolata Medium" pitchFamily="49" charset="77"/>
                </a:rPr>
                <a:t>Possible Solutions</a:t>
              </a:r>
            </a:p>
          </p:txBody>
        </p:sp>
      </p:grpSp>
      <p:pic>
        <p:nvPicPr>
          <p:cNvPr id="130" name="Picture 129">
            <a:extLst>
              <a:ext uri="{FF2B5EF4-FFF2-40B4-BE49-F238E27FC236}">
                <a16:creationId xmlns:a16="http://schemas.microsoft.com/office/drawing/2014/main" id="{AFE5B048-588E-FB45-948F-777C9B51E616}"/>
              </a:ext>
            </a:extLst>
          </p:cNvPr>
          <p:cNvPicPr>
            <a:picLocks noChangeAspect="1"/>
          </p:cNvPicPr>
          <p:nvPr/>
        </p:nvPicPr>
        <p:blipFill>
          <a:blip r:embed="rId13"/>
          <a:stretch>
            <a:fillRect/>
          </a:stretch>
        </p:blipFill>
        <p:spPr>
          <a:xfrm>
            <a:off x="32822611" y="11977180"/>
            <a:ext cx="580941" cy="580941"/>
          </a:xfrm>
          <a:prstGeom prst="rect">
            <a:avLst/>
          </a:prstGeom>
        </p:spPr>
      </p:pic>
      <p:pic>
        <p:nvPicPr>
          <p:cNvPr id="137" name="Picture 136">
            <a:extLst>
              <a:ext uri="{FF2B5EF4-FFF2-40B4-BE49-F238E27FC236}">
                <a16:creationId xmlns:a16="http://schemas.microsoft.com/office/drawing/2014/main" id="{FE17D0A4-56F6-1345-ABDB-7DADD0F1A028}"/>
              </a:ext>
            </a:extLst>
          </p:cNvPr>
          <p:cNvPicPr>
            <a:picLocks noChangeAspect="1"/>
          </p:cNvPicPr>
          <p:nvPr/>
        </p:nvPicPr>
        <p:blipFill>
          <a:blip r:embed="rId14"/>
          <a:stretch>
            <a:fillRect/>
          </a:stretch>
        </p:blipFill>
        <p:spPr>
          <a:xfrm>
            <a:off x="32807005" y="13344309"/>
            <a:ext cx="585216" cy="585216"/>
          </a:xfrm>
          <a:prstGeom prst="rect">
            <a:avLst/>
          </a:prstGeom>
        </p:spPr>
      </p:pic>
      <p:pic>
        <p:nvPicPr>
          <p:cNvPr id="141" name="Picture 140">
            <a:extLst>
              <a:ext uri="{FF2B5EF4-FFF2-40B4-BE49-F238E27FC236}">
                <a16:creationId xmlns:a16="http://schemas.microsoft.com/office/drawing/2014/main" id="{781C6047-0C32-B34B-948F-0A25A73A753A}"/>
              </a:ext>
            </a:extLst>
          </p:cNvPr>
          <p:cNvPicPr>
            <a:picLocks noChangeAspect="1"/>
          </p:cNvPicPr>
          <p:nvPr/>
        </p:nvPicPr>
        <p:blipFill>
          <a:blip r:embed="rId15"/>
          <a:stretch>
            <a:fillRect/>
          </a:stretch>
        </p:blipFill>
        <p:spPr>
          <a:xfrm>
            <a:off x="30901018" y="11659183"/>
            <a:ext cx="585216" cy="585216"/>
          </a:xfrm>
          <a:prstGeom prst="rect">
            <a:avLst/>
          </a:prstGeom>
        </p:spPr>
      </p:pic>
      <p:pic>
        <p:nvPicPr>
          <p:cNvPr id="146" name="Picture 145">
            <a:extLst>
              <a:ext uri="{FF2B5EF4-FFF2-40B4-BE49-F238E27FC236}">
                <a16:creationId xmlns:a16="http://schemas.microsoft.com/office/drawing/2014/main" id="{C07C3EB9-BD47-434A-AC2D-9444B6F01050}"/>
              </a:ext>
            </a:extLst>
          </p:cNvPr>
          <p:cNvPicPr>
            <a:picLocks noChangeAspect="1"/>
          </p:cNvPicPr>
          <p:nvPr/>
        </p:nvPicPr>
        <p:blipFill>
          <a:blip r:embed="rId16"/>
          <a:stretch>
            <a:fillRect/>
          </a:stretch>
        </p:blipFill>
        <p:spPr>
          <a:xfrm>
            <a:off x="32272589" y="16600769"/>
            <a:ext cx="585216" cy="585216"/>
          </a:xfrm>
          <a:prstGeom prst="rect">
            <a:avLst/>
          </a:prstGeom>
        </p:spPr>
      </p:pic>
      <p:pic>
        <p:nvPicPr>
          <p:cNvPr id="195" name="Picture 194">
            <a:extLst>
              <a:ext uri="{FF2B5EF4-FFF2-40B4-BE49-F238E27FC236}">
                <a16:creationId xmlns:a16="http://schemas.microsoft.com/office/drawing/2014/main" id="{1A6BA6CC-C8B2-C340-97B0-FD1F13975A2F}"/>
              </a:ext>
            </a:extLst>
          </p:cNvPr>
          <p:cNvPicPr>
            <a:picLocks noChangeAspect="1"/>
          </p:cNvPicPr>
          <p:nvPr/>
        </p:nvPicPr>
        <p:blipFill>
          <a:blip r:embed="rId17">
            <a:lum bright="70000" contrast="-70000"/>
            <a:extLst>
              <a:ext uri="{BEBA8EAE-BF5A-486C-A8C5-ECC9F3942E4B}">
                <a14:imgProps xmlns:a14="http://schemas.microsoft.com/office/drawing/2010/main">
                  <a14:imgLayer>
                    <a14:imgEffect>
                      <a14:colorTemperature colorTemp="1500"/>
                    </a14:imgEffect>
                    <a14:imgEffect>
                      <a14:saturation sat="0"/>
                    </a14:imgEffect>
                  </a14:imgLayer>
                </a14:imgProps>
              </a:ext>
            </a:extLst>
          </a:blip>
          <a:stretch>
            <a:fillRect/>
          </a:stretch>
        </p:blipFill>
        <p:spPr>
          <a:xfrm>
            <a:off x="20473011" y="18610915"/>
            <a:ext cx="2963975" cy="1768505"/>
          </a:xfrm>
          <a:prstGeom prst="rect">
            <a:avLst/>
          </a:prstGeom>
        </p:spPr>
      </p:pic>
      <p:grpSp>
        <p:nvGrpSpPr>
          <p:cNvPr id="207" name="Group 206">
            <a:extLst>
              <a:ext uri="{FF2B5EF4-FFF2-40B4-BE49-F238E27FC236}">
                <a16:creationId xmlns:a16="http://schemas.microsoft.com/office/drawing/2014/main" id="{CE572CBE-0BF0-E443-9FFA-34CF745EAAA4}"/>
              </a:ext>
            </a:extLst>
          </p:cNvPr>
          <p:cNvGrpSpPr/>
          <p:nvPr/>
        </p:nvGrpSpPr>
        <p:grpSpPr>
          <a:xfrm>
            <a:off x="21567159" y="15375946"/>
            <a:ext cx="3256740" cy="2525167"/>
            <a:chOff x="21888610" y="15296719"/>
            <a:chExt cx="3256740" cy="2525167"/>
          </a:xfrm>
        </p:grpSpPr>
        <p:grpSp>
          <p:nvGrpSpPr>
            <p:cNvPr id="175" name="Group 174">
              <a:extLst>
                <a:ext uri="{FF2B5EF4-FFF2-40B4-BE49-F238E27FC236}">
                  <a16:creationId xmlns:a16="http://schemas.microsoft.com/office/drawing/2014/main" id="{7259CB75-BBBE-BC43-BD27-C42B264E963F}"/>
                </a:ext>
              </a:extLst>
            </p:cNvPr>
            <p:cNvGrpSpPr/>
            <p:nvPr/>
          </p:nvGrpSpPr>
          <p:grpSpPr>
            <a:xfrm>
              <a:off x="21888610" y="15296719"/>
              <a:ext cx="3256740" cy="2525167"/>
              <a:chOff x="20900045" y="6461603"/>
              <a:chExt cx="5675322" cy="3572267"/>
            </a:xfrm>
          </p:grpSpPr>
          <p:cxnSp>
            <p:nvCxnSpPr>
              <p:cNvPr id="178" name="Straight Connector 177">
                <a:extLst>
                  <a:ext uri="{FF2B5EF4-FFF2-40B4-BE49-F238E27FC236}">
                    <a16:creationId xmlns:a16="http://schemas.microsoft.com/office/drawing/2014/main" id="{A93E9807-7671-5E4D-A988-1FA07C86C670}"/>
                  </a:ext>
                </a:extLst>
              </p:cNvPr>
              <p:cNvCxnSpPr>
                <a:cxnSpLocks/>
              </p:cNvCxnSpPr>
              <p:nvPr/>
            </p:nvCxnSpPr>
            <p:spPr>
              <a:xfrm flipH="1">
                <a:off x="23807057" y="6796216"/>
                <a:ext cx="16327" cy="2344743"/>
              </a:xfrm>
              <a:prstGeom prst="line">
                <a:avLst/>
              </a:prstGeom>
              <a:ln w="9525" cap="flat" cmpd="sng" algn="ctr">
                <a:solidFill>
                  <a:srgbClr val="654E78"/>
                </a:solidFill>
                <a:prstDash val="solid"/>
                <a:round/>
                <a:headEnd type="triangle" w="med" len="med"/>
                <a:tailEnd type="none" w="med" len="med"/>
              </a:ln>
            </p:spPr>
            <p:style>
              <a:lnRef idx="0">
                <a:scrgbClr r="0" g="0" b="0"/>
              </a:lnRef>
              <a:fillRef idx="0">
                <a:scrgbClr r="0" g="0" b="0"/>
              </a:fillRef>
              <a:effectRef idx="0">
                <a:scrgbClr r="0" g="0" b="0"/>
              </a:effectRef>
              <a:fontRef idx="minor">
                <a:schemeClr val="tx1"/>
              </a:fontRef>
            </p:style>
          </p:cxnSp>
          <p:cxnSp>
            <p:nvCxnSpPr>
              <p:cNvPr id="179" name="Straight Connector 178">
                <a:extLst>
                  <a:ext uri="{FF2B5EF4-FFF2-40B4-BE49-F238E27FC236}">
                    <a16:creationId xmlns:a16="http://schemas.microsoft.com/office/drawing/2014/main" id="{6BE10B18-64E8-8241-9C83-DC8B73F8F4E5}"/>
                  </a:ext>
                </a:extLst>
              </p:cNvPr>
              <p:cNvCxnSpPr>
                <a:cxnSpLocks/>
              </p:cNvCxnSpPr>
              <p:nvPr/>
            </p:nvCxnSpPr>
            <p:spPr>
              <a:xfrm flipV="1">
                <a:off x="21699071" y="9147889"/>
                <a:ext cx="2107987" cy="885981"/>
              </a:xfrm>
              <a:prstGeom prst="line">
                <a:avLst/>
              </a:prstGeom>
              <a:ln w="9525" cap="flat" cmpd="sng" algn="ctr">
                <a:solidFill>
                  <a:srgbClr val="654E78"/>
                </a:solidFill>
                <a:prstDash val="solid"/>
                <a:round/>
                <a:headEnd type="triangle" w="med" len="med"/>
                <a:tailEnd type="none" w="med" len="med"/>
              </a:ln>
            </p:spPr>
            <p:style>
              <a:lnRef idx="0">
                <a:scrgbClr r="0" g="0" b="0"/>
              </a:lnRef>
              <a:fillRef idx="0">
                <a:scrgbClr r="0" g="0" b="0"/>
              </a:fillRef>
              <a:effectRef idx="0">
                <a:scrgbClr r="0" g="0" b="0"/>
              </a:effectRef>
              <a:fontRef idx="minor">
                <a:schemeClr val="tx1"/>
              </a:fontRef>
            </p:style>
          </p:cxnSp>
          <p:cxnSp>
            <p:nvCxnSpPr>
              <p:cNvPr id="181" name="Straight Connector 180">
                <a:extLst>
                  <a:ext uri="{FF2B5EF4-FFF2-40B4-BE49-F238E27FC236}">
                    <a16:creationId xmlns:a16="http://schemas.microsoft.com/office/drawing/2014/main" id="{BB9DAA93-9CE5-F940-9E44-2027C38662EB}"/>
                  </a:ext>
                </a:extLst>
              </p:cNvPr>
              <p:cNvCxnSpPr>
                <a:cxnSpLocks/>
              </p:cNvCxnSpPr>
              <p:nvPr/>
            </p:nvCxnSpPr>
            <p:spPr>
              <a:xfrm flipH="1" flipV="1">
                <a:off x="23807061" y="9140960"/>
                <a:ext cx="2245165" cy="881891"/>
              </a:xfrm>
              <a:prstGeom prst="line">
                <a:avLst/>
              </a:prstGeom>
              <a:ln w="9525" cap="flat" cmpd="sng" algn="ctr">
                <a:solidFill>
                  <a:srgbClr val="654E78"/>
                </a:solidFill>
                <a:prstDash val="solid"/>
                <a:round/>
                <a:headEnd type="triangle" w="med" len="med"/>
                <a:tailEnd type="none" w="med" len="med"/>
              </a:ln>
            </p:spPr>
            <p:style>
              <a:lnRef idx="0">
                <a:scrgbClr r="0" g="0" b="0"/>
              </a:lnRef>
              <a:fillRef idx="0">
                <a:scrgbClr r="0" g="0" b="0"/>
              </a:fillRef>
              <a:effectRef idx="0">
                <a:scrgbClr r="0" g="0" b="0"/>
              </a:effectRef>
              <a:fontRef idx="minor">
                <a:schemeClr val="tx1"/>
              </a:fontRef>
            </p:style>
          </p:cxnSp>
          <p:cxnSp>
            <p:nvCxnSpPr>
              <p:cNvPr id="183" name="Straight Arrow Connector 182">
                <a:extLst>
                  <a:ext uri="{FF2B5EF4-FFF2-40B4-BE49-F238E27FC236}">
                    <a16:creationId xmlns:a16="http://schemas.microsoft.com/office/drawing/2014/main" id="{5A2AF0BB-E14C-3B46-BD93-E0003C253594}"/>
                  </a:ext>
                </a:extLst>
              </p:cNvPr>
              <p:cNvCxnSpPr>
                <a:cxnSpLocks/>
              </p:cNvCxnSpPr>
              <p:nvPr/>
            </p:nvCxnSpPr>
            <p:spPr>
              <a:xfrm flipV="1">
                <a:off x="23823385" y="6704419"/>
                <a:ext cx="1728887" cy="2436542"/>
              </a:xfrm>
              <a:prstGeom prst="straightConnector1">
                <a:avLst/>
              </a:prstGeom>
              <a:ln w="82550">
                <a:solidFill>
                  <a:srgbClr val="654E78"/>
                </a:solidFill>
                <a:tailEnd type="triangle"/>
              </a:ln>
            </p:spPr>
            <p:style>
              <a:lnRef idx="1">
                <a:schemeClr val="accent1"/>
              </a:lnRef>
              <a:fillRef idx="0">
                <a:schemeClr val="accent1"/>
              </a:fillRef>
              <a:effectRef idx="0">
                <a:schemeClr val="accent1"/>
              </a:effectRef>
              <a:fontRef idx="minor">
                <a:schemeClr val="tx1"/>
              </a:fontRef>
            </p:style>
          </p:cxnSp>
          <p:cxnSp>
            <p:nvCxnSpPr>
              <p:cNvPr id="184" name="Straight Arrow Connector 183">
                <a:extLst>
                  <a:ext uri="{FF2B5EF4-FFF2-40B4-BE49-F238E27FC236}">
                    <a16:creationId xmlns:a16="http://schemas.microsoft.com/office/drawing/2014/main" id="{1D11E7D0-68BB-7F44-ACF0-D5A4900118A5}"/>
                  </a:ext>
                </a:extLst>
              </p:cNvPr>
              <p:cNvCxnSpPr>
                <a:cxnSpLocks/>
              </p:cNvCxnSpPr>
              <p:nvPr/>
            </p:nvCxnSpPr>
            <p:spPr>
              <a:xfrm flipV="1">
                <a:off x="23823385" y="8106032"/>
                <a:ext cx="766561" cy="1034928"/>
              </a:xfrm>
              <a:prstGeom prst="straightConnector1">
                <a:avLst/>
              </a:prstGeom>
              <a:ln w="82550">
                <a:solidFill>
                  <a:srgbClr val="DBE9EF"/>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86" name="TextBox 185">
                    <a:extLst>
                      <a:ext uri="{FF2B5EF4-FFF2-40B4-BE49-F238E27FC236}">
                        <a16:creationId xmlns:a16="http://schemas.microsoft.com/office/drawing/2014/main" id="{8B6CB7B3-C810-D04B-A263-58303AC7CA56}"/>
                      </a:ext>
                    </a:extLst>
                  </p:cNvPr>
                  <p:cNvSpPr txBox="1"/>
                  <p:nvPr/>
                </p:nvSpPr>
                <p:spPr>
                  <a:xfrm>
                    <a:off x="25440451" y="8865106"/>
                    <a:ext cx="815548" cy="572644"/>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sz="1800" i="1" smtClean="0">
                                  <a:solidFill>
                                    <a:srgbClr val="B0DB5C"/>
                                  </a:solidFill>
                                  <a:latin typeface="Cambria Math" panose="02040503050406030204" pitchFamily="18" charset="0"/>
                                </a:rPr>
                              </m:ctrlPr>
                            </m:sSubPr>
                            <m:e>
                              <m:acc>
                                <m:accPr>
                                  <m:chr m:val="⃗"/>
                                  <m:ctrlPr>
                                    <a:rPr lang="en-US" sz="1800" i="1" smtClean="0">
                                      <a:solidFill>
                                        <a:srgbClr val="B0DB5C"/>
                                      </a:solidFill>
                                      <a:latin typeface="Cambria Math" panose="02040503050406030204" pitchFamily="18" charset="0"/>
                                    </a:rPr>
                                  </m:ctrlPr>
                                </m:accPr>
                                <m:e>
                                  <m:r>
                                    <a:rPr lang="en-US" sz="1800" b="0" i="1" smtClean="0">
                                      <a:solidFill>
                                        <a:srgbClr val="B0DB5C"/>
                                      </a:solidFill>
                                      <a:latin typeface="Cambria Math" panose="02040503050406030204" pitchFamily="18" charset="0"/>
                                    </a:rPr>
                                    <m:t>𝐴</m:t>
                                  </m:r>
                                </m:e>
                              </m:acc>
                            </m:e>
                            <m:sub>
                              <m:r>
                                <a:rPr lang="en-US" sz="1800" b="0" i="1" smtClean="0">
                                  <a:solidFill>
                                    <a:srgbClr val="B0DB5C"/>
                                  </a:solidFill>
                                  <a:latin typeface="Cambria Math" panose="02040503050406030204" pitchFamily="18" charset="0"/>
                                </a:rPr>
                                <m:t>𝑠</m:t>
                              </m:r>
                            </m:sub>
                          </m:sSub>
                        </m:oMath>
                      </m:oMathPara>
                    </a14:m>
                    <a:endParaRPr lang="en-US" sz="2400" dirty="0">
                      <a:solidFill>
                        <a:srgbClr val="B0DB5C"/>
                      </a:solidFill>
                      <a:latin typeface="Fira Sans" panose="020B0503050000020004" pitchFamily="34" charset="0"/>
                    </a:endParaRPr>
                  </a:p>
                </p:txBody>
              </p:sp>
            </mc:Choice>
            <mc:Fallback>
              <p:sp>
                <p:nvSpPr>
                  <p:cNvPr id="186" name="TextBox 185">
                    <a:extLst>
                      <a:ext uri="{FF2B5EF4-FFF2-40B4-BE49-F238E27FC236}">
                        <a16:creationId xmlns:a16="http://schemas.microsoft.com/office/drawing/2014/main" id="{8B6CB7B3-C810-D04B-A263-58303AC7CA56}"/>
                      </a:ext>
                    </a:extLst>
                  </p:cNvPr>
                  <p:cNvSpPr txBox="1">
                    <a:spLocks noRot="1" noChangeAspect="1" noMove="1" noResize="1" noEditPoints="1" noAdjustHandles="1" noChangeArrowheads="1" noChangeShapeType="1" noTextEdit="1"/>
                  </p:cNvSpPr>
                  <p:nvPr/>
                </p:nvSpPr>
                <p:spPr>
                  <a:xfrm>
                    <a:off x="25440451" y="8865106"/>
                    <a:ext cx="815548" cy="572644"/>
                  </a:xfrm>
                  <a:prstGeom prst="rect">
                    <a:avLst/>
                  </a:prstGeom>
                  <a:blipFill>
                    <a:blip r:embed="rId18"/>
                    <a:stretch>
                      <a:fillRect t="-125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87" name="TextBox 186">
                    <a:extLst>
                      <a:ext uri="{FF2B5EF4-FFF2-40B4-BE49-F238E27FC236}">
                        <a16:creationId xmlns:a16="http://schemas.microsoft.com/office/drawing/2014/main" id="{363CD839-D18A-3C4A-90C2-6C104C09E51E}"/>
                      </a:ext>
                    </a:extLst>
                  </p:cNvPr>
                  <p:cNvSpPr txBox="1"/>
                  <p:nvPr/>
                </p:nvSpPr>
                <p:spPr>
                  <a:xfrm>
                    <a:off x="24437827" y="8214947"/>
                    <a:ext cx="815548" cy="535816"/>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sz="1800" i="1" smtClean="0">
                                  <a:solidFill>
                                    <a:srgbClr val="C4D0D6"/>
                                  </a:solidFill>
                                  <a:latin typeface="Cambria Math" panose="02040503050406030204" pitchFamily="18" charset="0"/>
                                </a:rPr>
                              </m:ctrlPr>
                            </m:sSubPr>
                            <m:e>
                              <m:acc>
                                <m:accPr>
                                  <m:chr m:val="̂"/>
                                  <m:ctrlPr>
                                    <a:rPr lang="en-US" sz="1800" i="1" smtClean="0">
                                      <a:solidFill>
                                        <a:srgbClr val="C4D0D6"/>
                                      </a:solidFill>
                                      <a:latin typeface="Cambria Math" panose="02040503050406030204" pitchFamily="18" charset="0"/>
                                    </a:rPr>
                                  </m:ctrlPr>
                                </m:accPr>
                                <m:e>
                                  <m:r>
                                    <a:rPr lang="en-US" sz="1800" b="0" i="1" smtClean="0">
                                      <a:solidFill>
                                        <a:srgbClr val="C4D0D6"/>
                                      </a:solidFill>
                                      <a:latin typeface="Cambria Math" panose="02040503050406030204" pitchFamily="18" charset="0"/>
                                    </a:rPr>
                                    <m:t>𝐴</m:t>
                                  </m:r>
                                </m:e>
                              </m:acc>
                            </m:e>
                            <m:sub>
                              <m:r>
                                <a:rPr lang="en-US" sz="1800" b="0" i="1" smtClean="0">
                                  <a:solidFill>
                                    <a:srgbClr val="C4D0D6"/>
                                  </a:solidFill>
                                  <a:latin typeface="Cambria Math" panose="02040503050406030204" pitchFamily="18" charset="0"/>
                                </a:rPr>
                                <m:t>𝑜</m:t>
                              </m:r>
                            </m:sub>
                          </m:sSub>
                        </m:oMath>
                      </m:oMathPara>
                    </a14:m>
                    <a:endParaRPr lang="en-US" sz="1800" dirty="0">
                      <a:solidFill>
                        <a:srgbClr val="C4D0D6"/>
                      </a:solidFill>
                      <a:latin typeface="Fira Sans" panose="020B0503050000020004" pitchFamily="34" charset="0"/>
                    </a:endParaRPr>
                  </a:p>
                </p:txBody>
              </p:sp>
            </mc:Choice>
            <mc:Fallback>
              <p:sp>
                <p:nvSpPr>
                  <p:cNvPr id="187" name="TextBox 186">
                    <a:extLst>
                      <a:ext uri="{FF2B5EF4-FFF2-40B4-BE49-F238E27FC236}">
                        <a16:creationId xmlns:a16="http://schemas.microsoft.com/office/drawing/2014/main" id="{363CD839-D18A-3C4A-90C2-6C104C09E51E}"/>
                      </a:ext>
                    </a:extLst>
                  </p:cNvPr>
                  <p:cNvSpPr txBox="1">
                    <a:spLocks noRot="1" noChangeAspect="1" noMove="1" noResize="1" noEditPoints="1" noAdjustHandles="1" noChangeArrowheads="1" noChangeShapeType="1" noTextEdit="1"/>
                  </p:cNvSpPr>
                  <p:nvPr/>
                </p:nvSpPr>
                <p:spPr>
                  <a:xfrm>
                    <a:off x="24437827" y="8214947"/>
                    <a:ext cx="815548" cy="535816"/>
                  </a:xfrm>
                  <a:prstGeom prst="rect">
                    <a:avLst/>
                  </a:prstGeom>
                  <a:blipFill>
                    <a:blip r:embed="rId19"/>
                    <a:stretch>
                      <a:fillRect t="-333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88" name="TextBox 187">
                    <a:extLst>
                      <a:ext uri="{FF2B5EF4-FFF2-40B4-BE49-F238E27FC236}">
                        <a16:creationId xmlns:a16="http://schemas.microsoft.com/office/drawing/2014/main" id="{4BDBEB83-A157-E949-9910-864CD25D1467}"/>
                      </a:ext>
                    </a:extLst>
                  </p:cNvPr>
                  <p:cNvSpPr txBox="1"/>
                  <p:nvPr/>
                </p:nvSpPr>
                <p:spPr>
                  <a:xfrm>
                    <a:off x="25759819" y="6461603"/>
                    <a:ext cx="815548" cy="572644"/>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en-US" sz="1800" i="1" smtClean="0">
                                  <a:solidFill>
                                    <a:srgbClr val="654E78"/>
                                  </a:solidFill>
                                  <a:latin typeface="Cambria Math" panose="02040503050406030204" pitchFamily="18" charset="0"/>
                                </a:rPr>
                              </m:ctrlPr>
                            </m:sSubPr>
                            <m:e>
                              <m:acc>
                                <m:accPr>
                                  <m:chr m:val="⃗"/>
                                  <m:ctrlPr>
                                    <a:rPr lang="en-US" sz="1800" i="1" smtClean="0">
                                      <a:solidFill>
                                        <a:srgbClr val="654E78"/>
                                      </a:solidFill>
                                      <a:latin typeface="Cambria Math" panose="02040503050406030204" pitchFamily="18" charset="0"/>
                                    </a:rPr>
                                  </m:ctrlPr>
                                </m:accPr>
                                <m:e>
                                  <m:r>
                                    <a:rPr lang="en-US" sz="1800" b="0" i="1" smtClean="0">
                                      <a:solidFill>
                                        <a:srgbClr val="654E78"/>
                                      </a:solidFill>
                                      <a:latin typeface="Cambria Math" panose="02040503050406030204" pitchFamily="18" charset="0"/>
                                    </a:rPr>
                                    <m:t>𝐴</m:t>
                                  </m:r>
                                </m:e>
                              </m:acc>
                            </m:e>
                            <m:sub>
                              <m:r>
                                <a:rPr lang="en-US" sz="1800" b="0" i="1" smtClean="0">
                                  <a:solidFill>
                                    <a:srgbClr val="654E78"/>
                                  </a:solidFill>
                                  <a:latin typeface="Cambria Math" panose="02040503050406030204" pitchFamily="18" charset="0"/>
                                </a:rPr>
                                <m:t>𝑜</m:t>
                              </m:r>
                            </m:sub>
                          </m:sSub>
                        </m:oMath>
                      </m:oMathPara>
                    </a14:m>
                    <a:endParaRPr lang="en-US" sz="1800" dirty="0">
                      <a:solidFill>
                        <a:srgbClr val="654E78"/>
                      </a:solidFill>
                      <a:latin typeface="Fira Sans" panose="020B0503050000020004" pitchFamily="34" charset="0"/>
                    </a:endParaRPr>
                  </a:p>
                </p:txBody>
              </p:sp>
            </mc:Choice>
            <mc:Fallback>
              <p:sp>
                <p:nvSpPr>
                  <p:cNvPr id="188" name="TextBox 187">
                    <a:extLst>
                      <a:ext uri="{FF2B5EF4-FFF2-40B4-BE49-F238E27FC236}">
                        <a16:creationId xmlns:a16="http://schemas.microsoft.com/office/drawing/2014/main" id="{4BDBEB83-A157-E949-9910-864CD25D1467}"/>
                      </a:ext>
                    </a:extLst>
                  </p:cNvPr>
                  <p:cNvSpPr txBox="1">
                    <a:spLocks noRot="1" noChangeAspect="1" noMove="1" noResize="1" noEditPoints="1" noAdjustHandles="1" noChangeArrowheads="1" noChangeShapeType="1" noTextEdit="1"/>
                  </p:cNvSpPr>
                  <p:nvPr/>
                </p:nvSpPr>
                <p:spPr>
                  <a:xfrm>
                    <a:off x="25759819" y="6461603"/>
                    <a:ext cx="815548" cy="572644"/>
                  </a:xfrm>
                  <a:prstGeom prst="rect">
                    <a:avLst/>
                  </a:prstGeom>
                  <a:blipFill>
                    <a:blip r:embed="rId20"/>
                    <a:stretch>
                      <a:fillRect t="-1212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89" name="TextBox 188">
                    <a:extLst>
                      <a:ext uri="{FF2B5EF4-FFF2-40B4-BE49-F238E27FC236}">
                        <a16:creationId xmlns:a16="http://schemas.microsoft.com/office/drawing/2014/main" id="{79AB3967-04C3-2541-B4F9-D01DC6585A1A}"/>
                      </a:ext>
                    </a:extLst>
                  </p:cNvPr>
                  <p:cNvSpPr txBox="1"/>
                  <p:nvPr/>
                </p:nvSpPr>
                <p:spPr>
                  <a:xfrm>
                    <a:off x="25443025" y="7542286"/>
                    <a:ext cx="766120" cy="65310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sz="2400" i="1" smtClean="0">
                              <a:solidFill>
                                <a:srgbClr val="654E78"/>
                              </a:solidFill>
                              <a:latin typeface="Cambria Math" panose="02040503050406030204" pitchFamily="18" charset="0"/>
                              <a:ea typeface="Cambria Math" panose="02040503050406030204" pitchFamily="18" charset="0"/>
                            </a:rPr>
                            <m:t>𝜁</m:t>
                          </m:r>
                        </m:oMath>
                      </m:oMathPara>
                    </a14:m>
                    <a:endParaRPr lang="en-US" sz="2800" dirty="0">
                      <a:solidFill>
                        <a:srgbClr val="654E78"/>
                      </a:solidFill>
                    </a:endParaRPr>
                  </a:p>
                </p:txBody>
              </p:sp>
            </mc:Choice>
            <mc:Fallback>
              <p:sp>
                <p:nvSpPr>
                  <p:cNvPr id="189" name="TextBox 188">
                    <a:extLst>
                      <a:ext uri="{FF2B5EF4-FFF2-40B4-BE49-F238E27FC236}">
                        <a16:creationId xmlns:a16="http://schemas.microsoft.com/office/drawing/2014/main" id="{79AB3967-04C3-2541-B4F9-D01DC6585A1A}"/>
                      </a:ext>
                    </a:extLst>
                  </p:cNvPr>
                  <p:cNvSpPr txBox="1">
                    <a:spLocks noRot="1" noChangeAspect="1" noMove="1" noResize="1" noEditPoints="1" noAdjustHandles="1" noChangeArrowheads="1" noChangeShapeType="1" noTextEdit="1"/>
                  </p:cNvSpPr>
                  <p:nvPr/>
                </p:nvSpPr>
                <p:spPr>
                  <a:xfrm>
                    <a:off x="25443025" y="7542286"/>
                    <a:ext cx="766120" cy="653102"/>
                  </a:xfrm>
                  <a:prstGeom prst="rect">
                    <a:avLst/>
                  </a:prstGeom>
                  <a:blipFill>
                    <a:blip r:embed="rId21"/>
                    <a:stretch>
                      <a:fillRect b="-1621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90" name="TextBox 189">
                    <a:extLst>
                      <a:ext uri="{FF2B5EF4-FFF2-40B4-BE49-F238E27FC236}">
                        <a16:creationId xmlns:a16="http://schemas.microsoft.com/office/drawing/2014/main" id="{9002C3C0-8E3F-5B43-87B8-A0E03D121CE4}"/>
                      </a:ext>
                    </a:extLst>
                  </p:cNvPr>
                  <p:cNvSpPr txBox="1"/>
                  <p:nvPr/>
                </p:nvSpPr>
                <p:spPr>
                  <a:xfrm>
                    <a:off x="20900045" y="8002202"/>
                    <a:ext cx="3781700" cy="460891"/>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en-US" sz="1400" i="1" smtClean="0">
                              <a:solidFill>
                                <a:srgbClr val="654E78"/>
                              </a:solidFill>
                              <a:latin typeface="Cambria Math" panose="02040503050406030204" pitchFamily="18" charset="0"/>
                              <a:ea typeface="Cambria Math" panose="02040503050406030204" pitchFamily="18" charset="0"/>
                            </a:rPr>
                            <m:t>𝜁</m:t>
                          </m:r>
                          <m:r>
                            <a:rPr lang="en-US" sz="1400" b="0" i="1" smtClean="0">
                              <a:solidFill>
                                <a:srgbClr val="654E78"/>
                              </a:solidFill>
                              <a:latin typeface="Cambria Math" panose="02040503050406030204" pitchFamily="18" charset="0"/>
                              <a:ea typeface="Cambria Math" panose="02040503050406030204" pitchFamily="18" charset="0"/>
                            </a:rPr>
                            <m:t>=</m:t>
                          </m:r>
                          <m:func>
                            <m:funcPr>
                              <m:ctrlPr>
                                <a:rPr lang="en-US" sz="1400" b="0" i="1" smtClean="0">
                                  <a:solidFill>
                                    <a:srgbClr val="654E78"/>
                                  </a:solidFill>
                                  <a:latin typeface="Cambria Math" panose="02040503050406030204" pitchFamily="18" charset="0"/>
                                  <a:ea typeface="Cambria Math" panose="02040503050406030204" pitchFamily="18" charset="0"/>
                                </a:rPr>
                              </m:ctrlPr>
                            </m:funcPr>
                            <m:fName>
                              <m:r>
                                <m:rPr>
                                  <m:sty m:val="p"/>
                                </m:rPr>
                                <a:rPr lang="en-US" sz="1400" b="0" i="0" smtClean="0">
                                  <a:solidFill>
                                    <a:srgbClr val="654E78"/>
                                  </a:solidFill>
                                  <a:latin typeface="Cambria Math" panose="02040503050406030204" pitchFamily="18" charset="0"/>
                                  <a:ea typeface="Cambria Math" panose="02040503050406030204" pitchFamily="18" charset="0"/>
                                </a:rPr>
                                <m:t>arccos</m:t>
                              </m:r>
                            </m:fName>
                            <m:e>
                              <m:d>
                                <m:dPr>
                                  <m:ctrlPr>
                                    <a:rPr lang="en-US" sz="1400" b="0" i="1" smtClean="0">
                                      <a:solidFill>
                                        <a:srgbClr val="654E78"/>
                                      </a:solidFill>
                                      <a:latin typeface="Cambria Math" panose="02040503050406030204" pitchFamily="18" charset="0"/>
                                      <a:ea typeface="Cambria Math" panose="02040503050406030204" pitchFamily="18" charset="0"/>
                                    </a:rPr>
                                  </m:ctrlPr>
                                </m:dPr>
                                <m:e>
                                  <m:box>
                                    <m:boxPr>
                                      <m:ctrlPr>
                                        <a:rPr lang="en-US" sz="1400" b="0" i="1" smtClean="0">
                                          <a:solidFill>
                                            <a:srgbClr val="654E78"/>
                                          </a:solidFill>
                                          <a:latin typeface="Cambria Math" panose="02040503050406030204" pitchFamily="18" charset="0"/>
                                          <a:ea typeface="Cambria Math" panose="02040503050406030204" pitchFamily="18" charset="0"/>
                                        </a:rPr>
                                      </m:ctrlPr>
                                    </m:boxPr>
                                    <m:e>
                                      <m:argPr>
                                        <m:argSz m:val="-1"/>
                                      </m:argPr>
                                      <m:f>
                                        <m:fPr>
                                          <m:ctrlPr>
                                            <a:rPr lang="en-US" sz="1400" b="0" i="1" smtClean="0">
                                              <a:solidFill>
                                                <a:srgbClr val="654E78"/>
                                              </a:solidFill>
                                              <a:latin typeface="Cambria Math" panose="02040503050406030204" pitchFamily="18" charset="0"/>
                                              <a:ea typeface="Cambria Math" panose="02040503050406030204" pitchFamily="18" charset="0"/>
                                            </a:rPr>
                                          </m:ctrlPr>
                                        </m:fPr>
                                        <m:num>
                                          <m:acc>
                                            <m:accPr>
                                              <m:chr m:val="⃗"/>
                                              <m:ctrlPr>
                                                <a:rPr lang="en-US" sz="1400" b="0" i="1" smtClean="0">
                                                  <a:solidFill>
                                                    <a:srgbClr val="654E78"/>
                                                  </a:solidFill>
                                                  <a:latin typeface="Cambria Math" panose="02040503050406030204" pitchFamily="18" charset="0"/>
                                                  <a:ea typeface="Cambria Math" panose="02040503050406030204" pitchFamily="18" charset="0"/>
                                                </a:rPr>
                                              </m:ctrlPr>
                                            </m:accPr>
                                            <m:e>
                                              <m:sSub>
                                                <m:sSubPr>
                                                  <m:ctrlPr>
                                                    <a:rPr lang="en-US" sz="1400" b="0" i="1" smtClean="0">
                                                      <a:solidFill>
                                                        <a:srgbClr val="654E78"/>
                                                      </a:solidFill>
                                                      <a:latin typeface="Cambria Math" panose="02040503050406030204" pitchFamily="18" charset="0"/>
                                                      <a:ea typeface="Cambria Math" panose="02040503050406030204" pitchFamily="18" charset="0"/>
                                                    </a:rPr>
                                                  </m:ctrlPr>
                                                </m:sSubPr>
                                                <m:e>
                                                  <m:r>
                                                    <a:rPr lang="en-US" sz="1400" b="0" i="1" smtClean="0">
                                                      <a:solidFill>
                                                        <a:srgbClr val="654E78"/>
                                                      </a:solidFill>
                                                      <a:latin typeface="Cambria Math" panose="02040503050406030204" pitchFamily="18" charset="0"/>
                                                      <a:ea typeface="Cambria Math" panose="02040503050406030204" pitchFamily="18" charset="0"/>
                                                    </a:rPr>
                                                    <m:t>𝐴</m:t>
                                                  </m:r>
                                                </m:e>
                                                <m:sub>
                                                  <m:r>
                                                    <a:rPr lang="en-US" sz="1400" b="0" i="1" smtClean="0">
                                                      <a:solidFill>
                                                        <a:srgbClr val="654E78"/>
                                                      </a:solidFill>
                                                      <a:latin typeface="Cambria Math" panose="02040503050406030204" pitchFamily="18" charset="0"/>
                                                      <a:ea typeface="Cambria Math" panose="02040503050406030204" pitchFamily="18" charset="0"/>
                                                    </a:rPr>
                                                    <m:t>𝑜</m:t>
                                                  </m:r>
                                                </m:sub>
                                              </m:sSub>
                                            </m:e>
                                          </m:acc>
                                          <m:r>
                                            <a:rPr lang="en-US" sz="1400" b="0" i="1" smtClean="0">
                                              <a:solidFill>
                                                <a:srgbClr val="654E78"/>
                                              </a:solidFill>
                                              <a:latin typeface="Cambria Math" panose="02040503050406030204" pitchFamily="18" charset="0"/>
                                              <a:ea typeface="Cambria Math" panose="02040503050406030204" pitchFamily="18" charset="0"/>
                                            </a:rPr>
                                            <m:t> ∙ </m:t>
                                          </m:r>
                                          <m:acc>
                                            <m:accPr>
                                              <m:chr m:val="⃗"/>
                                              <m:ctrlPr>
                                                <a:rPr lang="en-US" sz="1400" b="0" i="1" smtClean="0">
                                                  <a:solidFill>
                                                    <a:srgbClr val="654E78"/>
                                                  </a:solidFill>
                                                  <a:latin typeface="Cambria Math" panose="02040503050406030204" pitchFamily="18" charset="0"/>
                                                  <a:ea typeface="Cambria Math" panose="02040503050406030204" pitchFamily="18" charset="0"/>
                                                </a:rPr>
                                              </m:ctrlPr>
                                            </m:accPr>
                                            <m:e>
                                              <m:sSub>
                                                <m:sSubPr>
                                                  <m:ctrlPr>
                                                    <a:rPr lang="en-US" sz="1400" i="1">
                                                      <a:solidFill>
                                                        <a:srgbClr val="654E78"/>
                                                      </a:solidFill>
                                                      <a:latin typeface="Cambria Math" panose="02040503050406030204" pitchFamily="18" charset="0"/>
                                                      <a:ea typeface="Cambria Math" panose="02040503050406030204" pitchFamily="18" charset="0"/>
                                                    </a:rPr>
                                                  </m:ctrlPr>
                                                </m:sSubPr>
                                                <m:e>
                                                  <m:r>
                                                    <a:rPr lang="en-US" sz="1400" i="1">
                                                      <a:solidFill>
                                                        <a:srgbClr val="654E78"/>
                                                      </a:solidFill>
                                                      <a:latin typeface="Cambria Math" panose="02040503050406030204" pitchFamily="18" charset="0"/>
                                                      <a:ea typeface="Cambria Math" panose="02040503050406030204" pitchFamily="18" charset="0"/>
                                                    </a:rPr>
                                                    <m:t>𝐴</m:t>
                                                  </m:r>
                                                </m:e>
                                                <m:sub>
                                                  <m:r>
                                                    <a:rPr lang="en-US" sz="1400" b="0" i="1" smtClean="0">
                                                      <a:solidFill>
                                                        <a:srgbClr val="654E78"/>
                                                      </a:solidFill>
                                                      <a:latin typeface="Cambria Math" panose="02040503050406030204" pitchFamily="18" charset="0"/>
                                                      <a:ea typeface="Cambria Math" panose="02040503050406030204" pitchFamily="18" charset="0"/>
                                                    </a:rPr>
                                                    <m:t>𝑠</m:t>
                                                  </m:r>
                                                </m:sub>
                                              </m:sSub>
                                            </m:e>
                                          </m:acc>
                                        </m:num>
                                        <m:den>
                                          <m:sSub>
                                            <m:sSubPr>
                                              <m:ctrlPr>
                                                <a:rPr lang="en-US" sz="1400" i="1">
                                                  <a:solidFill>
                                                    <a:srgbClr val="654E78"/>
                                                  </a:solidFill>
                                                  <a:latin typeface="Cambria Math" panose="02040503050406030204" pitchFamily="18" charset="0"/>
                                                  <a:ea typeface="Cambria Math" panose="02040503050406030204" pitchFamily="18" charset="0"/>
                                                </a:rPr>
                                              </m:ctrlPr>
                                            </m:sSubPr>
                                            <m:e>
                                              <m:r>
                                                <a:rPr lang="en-US" sz="1400" i="1">
                                                  <a:solidFill>
                                                    <a:srgbClr val="654E78"/>
                                                  </a:solidFill>
                                                  <a:latin typeface="Cambria Math" panose="02040503050406030204" pitchFamily="18" charset="0"/>
                                                  <a:ea typeface="Cambria Math" panose="02040503050406030204" pitchFamily="18" charset="0"/>
                                                </a:rPr>
                                                <m:t>∥</m:t>
                                              </m:r>
                                              <m:r>
                                                <a:rPr lang="en-US" sz="1400" i="1">
                                                  <a:solidFill>
                                                    <a:srgbClr val="654E78"/>
                                                  </a:solidFill>
                                                  <a:latin typeface="Cambria Math" panose="02040503050406030204" pitchFamily="18" charset="0"/>
                                                  <a:ea typeface="Cambria Math" panose="02040503050406030204" pitchFamily="18" charset="0"/>
                                                </a:rPr>
                                                <m:t>𝐴</m:t>
                                              </m:r>
                                            </m:e>
                                            <m:sub>
                                              <m:r>
                                                <a:rPr lang="en-US" sz="1400" i="1">
                                                  <a:solidFill>
                                                    <a:srgbClr val="654E78"/>
                                                  </a:solidFill>
                                                  <a:latin typeface="Cambria Math" panose="02040503050406030204" pitchFamily="18" charset="0"/>
                                                  <a:ea typeface="Cambria Math" panose="02040503050406030204" pitchFamily="18" charset="0"/>
                                                </a:rPr>
                                                <m:t>𝑜</m:t>
                                              </m:r>
                                            </m:sub>
                                          </m:sSub>
                                          <m:r>
                                            <a:rPr lang="en-US" sz="1400" i="1" smtClean="0">
                                              <a:solidFill>
                                                <a:srgbClr val="654E78"/>
                                              </a:solidFill>
                                              <a:latin typeface="Cambria Math" panose="02040503050406030204" pitchFamily="18" charset="0"/>
                                              <a:ea typeface="Cambria Math" panose="02040503050406030204" pitchFamily="18" charset="0"/>
                                            </a:rPr>
                                            <m:t>∥</m:t>
                                          </m:r>
                                          <m:r>
                                            <a:rPr lang="en-US" sz="1400" b="0" i="1" smtClean="0">
                                              <a:solidFill>
                                                <a:srgbClr val="654E78"/>
                                              </a:solidFill>
                                              <a:latin typeface="Cambria Math" panose="02040503050406030204" pitchFamily="18" charset="0"/>
                                              <a:ea typeface="Cambria Math" panose="02040503050406030204" pitchFamily="18" charset="0"/>
                                            </a:rPr>
                                            <m:t> ∥</m:t>
                                          </m:r>
                                          <m:sSub>
                                            <m:sSubPr>
                                              <m:ctrlPr>
                                                <a:rPr lang="en-US" sz="1400" i="1">
                                                  <a:solidFill>
                                                    <a:srgbClr val="654E78"/>
                                                  </a:solidFill>
                                                  <a:latin typeface="Cambria Math" panose="02040503050406030204" pitchFamily="18" charset="0"/>
                                                  <a:ea typeface="Cambria Math" panose="02040503050406030204" pitchFamily="18" charset="0"/>
                                                </a:rPr>
                                              </m:ctrlPr>
                                            </m:sSubPr>
                                            <m:e>
                                              <m:r>
                                                <a:rPr lang="en-US" sz="1400" i="1">
                                                  <a:solidFill>
                                                    <a:srgbClr val="654E78"/>
                                                  </a:solidFill>
                                                  <a:latin typeface="Cambria Math" panose="02040503050406030204" pitchFamily="18" charset="0"/>
                                                  <a:ea typeface="Cambria Math" panose="02040503050406030204" pitchFamily="18" charset="0"/>
                                                </a:rPr>
                                                <m:t>𝐴</m:t>
                                              </m:r>
                                            </m:e>
                                            <m:sub>
                                              <m:r>
                                                <a:rPr lang="en-US" sz="1400" b="0" i="1" smtClean="0">
                                                  <a:solidFill>
                                                    <a:srgbClr val="654E78"/>
                                                  </a:solidFill>
                                                  <a:latin typeface="Cambria Math" panose="02040503050406030204" pitchFamily="18" charset="0"/>
                                                  <a:ea typeface="Cambria Math" panose="02040503050406030204" pitchFamily="18" charset="0"/>
                                                </a:rPr>
                                                <m:t>𝑠</m:t>
                                              </m:r>
                                            </m:sub>
                                          </m:sSub>
                                          <m:r>
                                            <a:rPr lang="en-US" sz="1400" i="1" smtClean="0">
                                              <a:solidFill>
                                                <a:srgbClr val="654E78"/>
                                              </a:solidFill>
                                              <a:latin typeface="Cambria Math" panose="02040503050406030204" pitchFamily="18" charset="0"/>
                                              <a:ea typeface="Cambria Math" panose="02040503050406030204" pitchFamily="18" charset="0"/>
                                            </a:rPr>
                                            <m:t>∥</m:t>
                                          </m:r>
                                        </m:den>
                                      </m:f>
                                    </m:e>
                                  </m:box>
                                </m:e>
                              </m:d>
                            </m:e>
                          </m:func>
                        </m:oMath>
                      </m:oMathPara>
                    </a14:m>
                    <a:endParaRPr lang="en-US" sz="1200" dirty="0">
                      <a:solidFill>
                        <a:srgbClr val="654E78"/>
                      </a:solidFill>
                      <a:latin typeface="Fira Sans" panose="020B0503050000020004" pitchFamily="34" charset="0"/>
                      <a:ea typeface="Inconsolata Medium" pitchFamily="49" charset="77"/>
                    </a:endParaRPr>
                  </a:p>
                </p:txBody>
              </p:sp>
            </mc:Choice>
            <mc:Fallback>
              <p:sp>
                <p:nvSpPr>
                  <p:cNvPr id="190" name="TextBox 189">
                    <a:extLst>
                      <a:ext uri="{FF2B5EF4-FFF2-40B4-BE49-F238E27FC236}">
                        <a16:creationId xmlns:a16="http://schemas.microsoft.com/office/drawing/2014/main" id="{9002C3C0-8E3F-5B43-87B8-A0E03D121CE4}"/>
                      </a:ext>
                    </a:extLst>
                  </p:cNvPr>
                  <p:cNvSpPr txBox="1">
                    <a:spLocks noRot="1" noChangeAspect="1" noMove="1" noResize="1" noEditPoints="1" noAdjustHandles="1" noChangeArrowheads="1" noChangeShapeType="1" noTextEdit="1"/>
                  </p:cNvSpPr>
                  <p:nvPr/>
                </p:nvSpPr>
                <p:spPr>
                  <a:xfrm>
                    <a:off x="20900045" y="8002202"/>
                    <a:ext cx="3781700" cy="460891"/>
                  </a:xfrm>
                  <a:prstGeom prst="rect">
                    <a:avLst/>
                  </a:prstGeom>
                  <a:blipFill>
                    <a:blip r:embed="rId22"/>
                    <a:stretch>
                      <a:fillRect l="-2907" b="-1923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91" name="TextBox 190">
                    <a:extLst>
                      <a:ext uri="{FF2B5EF4-FFF2-40B4-BE49-F238E27FC236}">
                        <a16:creationId xmlns:a16="http://schemas.microsoft.com/office/drawing/2014/main" id="{49B30571-4FE8-2A4A-A712-DE71D13FBD1C}"/>
                      </a:ext>
                    </a:extLst>
                  </p:cNvPr>
                  <p:cNvSpPr txBox="1"/>
                  <p:nvPr/>
                </p:nvSpPr>
                <p:spPr>
                  <a:xfrm>
                    <a:off x="21081975" y="8547196"/>
                    <a:ext cx="3858287" cy="456082"/>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en-US" sz="1400" b="0" i="1" smtClean="0">
                              <a:solidFill>
                                <a:srgbClr val="654E78"/>
                              </a:solidFill>
                              <a:latin typeface="Cambria Math" panose="02040503050406030204" pitchFamily="18" charset="0"/>
                              <a:ea typeface="Cambria Math" panose="02040503050406030204" pitchFamily="18" charset="0"/>
                            </a:rPr>
                            <m:t>𝜖</m:t>
                          </m:r>
                          <m:r>
                            <a:rPr lang="en-US" sz="1400" b="0" i="1" smtClean="0">
                              <a:solidFill>
                                <a:srgbClr val="654E78"/>
                              </a:solidFill>
                              <a:latin typeface="Cambria Math" panose="02040503050406030204" pitchFamily="18" charset="0"/>
                              <a:ea typeface="Cambria Math" panose="02040503050406030204" pitchFamily="18" charset="0"/>
                            </a:rPr>
                            <m:t>=</m:t>
                          </m:r>
                          <m:func>
                            <m:funcPr>
                              <m:ctrlPr>
                                <a:rPr lang="en-US" sz="1400" b="0" i="1" smtClean="0">
                                  <a:solidFill>
                                    <a:srgbClr val="654E78"/>
                                  </a:solidFill>
                                  <a:latin typeface="Cambria Math" panose="02040503050406030204" pitchFamily="18" charset="0"/>
                                  <a:ea typeface="Cambria Math" panose="02040503050406030204" pitchFamily="18" charset="0"/>
                                </a:rPr>
                              </m:ctrlPr>
                            </m:funcPr>
                            <m:fName>
                              <m:r>
                                <m:rPr>
                                  <m:sty m:val="p"/>
                                </m:rPr>
                                <a:rPr lang="en-US" sz="1400" b="0" i="0" smtClean="0">
                                  <a:solidFill>
                                    <a:srgbClr val="654E78"/>
                                  </a:solidFill>
                                  <a:latin typeface="Cambria Math" panose="02040503050406030204" pitchFamily="18" charset="0"/>
                                  <a:ea typeface="Cambria Math" panose="02040503050406030204" pitchFamily="18" charset="0"/>
                                </a:rPr>
                                <m:t>arctan</m:t>
                              </m:r>
                            </m:fName>
                            <m:e>
                              <m:d>
                                <m:dPr>
                                  <m:ctrlPr>
                                    <a:rPr lang="en-US" sz="1400" b="0" i="1" smtClean="0">
                                      <a:solidFill>
                                        <a:srgbClr val="654E78"/>
                                      </a:solidFill>
                                      <a:latin typeface="Cambria Math" panose="02040503050406030204" pitchFamily="18" charset="0"/>
                                      <a:ea typeface="Cambria Math" panose="02040503050406030204" pitchFamily="18" charset="0"/>
                                    </a:rPr>
                                  </m:ctrlPr>
                                </m:dPr>
                                <m:e>
                                  <m:box>
                                    <m:boxPr>
                                      <m:ctrlPr>
                                        <a:rPr lang="en-US" sz="1400" b="0" i="1" smtClean="0">
                                          <a:solidFill>
                                            <a:srgbClr val="654E78"/>
                                          </a:solidFill>
                                          <a:latin typeface="Cambria Math" panose="02040503050406030204" pitchFamily="18" charset="0"/>
                                          <a:ea typeface="Cambria Math" panose="02040503050406030204" pitchFamily="18" charset="0"/>
                                        </a:rPr>
                                      </m:ctrlPr>
                                    </m:boxPr>
                                    <m:e>
                                      <m:argPr>
                                        <m:argSz m:val="-1"/>
                                      </m:argPr>
                                      <m:f>
                                        <m:fPr>
                                          <m:ctrlPr>
                                            <a:rPr lang="en-US" sz="1400" b="0" i="1" smtClean="0">
                                              <a:solidFill>
                                                <a:srgbClr val="654E78"/>
                                              </a:solidFill>
                                              <a:latin typeface="Cambria Math" panose="02040503050406030204" pitchFamily="18" charset="0"/>
                                              <a:ea typeface="Cambria Math" panose="02040503050406030204" pitchFamily="18" charset="0"/>
                                            </a:rPr>
                                          </m:ctrlPr>
                                        </m:fPr>
                                        <m:num>
                                          <m:r>
                                            <a:rPr lang="en-US" sz="1400" b="0" i="1" smtClean="0">
                                              <a:solidFill>
                                                <a:srgbClr val="654E78"/>
                                              </a:solidFill>
                                              <a:latin typeface="Cambria Math" panose="02040503050406030204" pitchFamily="18" charset="0"/>
                                              <a:ea typeface="Cambria Math" panose="02040503050406030204" pitchFamily="18" charset="0"/>
                                            </a:rPr>
                                            <m:t>𝑒</m:t>
                                          </m:r>
                                        </m:num>
                                        <m:den>
                                          <m:sSub>
                                            <m:sSubPr>
                                              <m:ctrlPr>
                                                <a:rPr lang="en-US" sz="1400" i="1">
                                                  <a:solidFill>
                                                    <a:srgbClr val="654E78"/>
                                                  </a:solidFill>
                                                  <a:latin typeface="Cambria Math" panose="02040503050406030204" pitchFamily="18" charset="0"/>
                                                  <a:ea typeface="Cambria Math" panose="02040503050406030204" pitchFamily="18" charset="0"/>
                                                </a:rPr>
                                              </m:ctrlPr>
                                            </m:sSubPr>
                                            <m:e>
                                              <m:r>
                                                <a:rPr lang="en-US" sz="1400" i="1">
                                                  <a:solidFill>
                                                    <a:srgbClr val="654E78"/>
                                                  </a:solidFill>
                                                  <a:latin typeface="Cambria Math" panose="02040503050406030204" pitchFamily="18" charset="0"/>
                                                  <a:ea typeface="Cambria Math" panose="02040503050406030204" pitchFamily="18" charset="0"/>
                                                </a:rPr>
                                                <m:t>∥</m:t>
                                              </m:r>
                                              <m:r>
                                                <a:rPr lang="en-US" sz="1400" i="1">
                                                  <a:solidFill>
                                                    <a:srgbClr val="654E78"/>
                                                  </a:solidFill>
                                                  <a:latin typeface="Cambria Math" panose="02040503050406030204" pitchFamily="18" charset="0"/>
                                                  <a:ea typeface="Cambria Math" panose="02040503050406030204" pitchFamily="18" charset="0"/>
                                                </a:rPr>
                                                <m:t>𝐴</m:t>
                                              </m:r>
                                            </m:e>
                                            <m:sub>
                                              <m:r>
                                                <a:rPr lang="en-US" sz="1400" i="1">
                                                  <a:solidFill>
                                                    <a:srgbClr val="654E78"/>
                                                  </a:solidFill>
                                                  <a:latin typeface="Cambria Math" panose="02040503050406030204" pitchFamily="18" charset="0"/>
                                                  <a:ea typeface="Cambria Math" panose="02040503050406030204" pitchFamily="18" charset="0"/>
                                                </a:rPr>
                                                <m:t>𝑜</m:t>
                                              </m:r>
                                            </m:sub>
                                          </m:sSub>
                                          <m:r>
                                            <a:rPr lang="en-US" sz="1400" i="1" smtClean="0">
                                              <a:solidFill>
                                                <a:srgbClr val="654E78"/>
                                              </a:solidFill>
                                              <a:latin typeface="Cambria Math" panose="02040503050406030204" pitchFamily="18" charset="0"/>
                                              <a:ea typeface="Cambria Math" panose="02040503050406030204" pitchFamily="18" charset="0"/>
                                            </a:rPr>
                                            <m:t>∥</m:t>
                                          </m:r>
                                        </m:den>
                                      </m:f>
                                    </m:e>
                                  </m:box>
                                </m:e>
                              </m:d>
                            </m:e>
                          </m:func>
                        </m:oMath>
                      </m:oMathPara>
                    </a14:m>
                    <a:endParaRPr lang="en-US" sz="1200" dirty="0">
                      <a:solidFill>
                        <a:srgbClr val="654E78"/>
                      </a:solidFill>
                      <a:latin typeface="Fira Sans" panose="020B0503050000020004" pitchFamily="34" charset="0"/>
                    </a:endParaRPr>
                  </a:p>
                </p:txBody>
              </p:sp>
            </mc:Choice>
            <mc:Fallback>
              <p:sp>
                <p:nvSpPr>
                  <p:cNvPr id="191" name="TextBox 190">
                    <a:extLst>
                      <a:ext uri="{FF2B5EF4-FFF2-40B4-BE49-F238E27FC236}">
                        <a16:creationId xmlns:a16="http://schemas.microsoft.com/office/drawing/2014/main" id="{49B30571-4FE8-2A4A-A712-DE71D13FBD1C}"/>
                      </a:ext>
                    </a:extLst>
                  </p:cNvPr>
                  <p:cNvSpPr txBox="1">
                    <a:spLocks noRot="1" noChangeAspect="1" noMove="1" noResize="1" noEditPoints="1" noAdjustHandles="1" noChangeArrowheads="1" noChangeShapeType="1" noTextEdit="1"/>
                  </p:cNvSpPr>
                  <p:nvPr/>
                </p:nvSpPr>
                <p:spPr>
                  <a:xfrm>
                    <a:off x="21081975" y="8547196"/>
                    <a:ext cx="3858287" cy="456082"/>
                  </a:xfrm>
                  <a:prstGeom prst="rect">
                    <a:avLst/>
                  </a:prstGeom>
                  <a:blipFill>
                    <a:blip r:embed="rId23"/>
                    <a:stretch>
                      <a:fillRect l="-1705" b="-11538"/>
                    </a:stretch>
                  </a:blipFill>
                </p:spPr>
                <p:txBody>
                  <a:bodyPr/>
                  <a:lstStyle/>
                  <a:p>
                    <a:r>
                      <a:rPr lang="en-US">
                        <a:noFill/>
                      </a:rPr>
                      <a:t> </a:t>
                    </a:r>
                  </a:p>
                </p:txBody>
              </p:sp>
            </mc:Fallback>
          </mc:AlternateContent>
          <p:cxnSp>
            <p:nvCxnSpPr>
              <p:cNvPr id="185" name="Straight Arrow Connector 184">
                <a:extLst>
                  <a:ext uri="{FF2B5EF4-FFF2-40B4-BE49-F238E27FC236}">
                    <a16:creationId xmlns:a16="http://schemas.microsoft.com/office/drawing/2014/main" id="{A61BF301-B652-F541-8743-F836C4A12849}"/>
                  </a:ext>
                </a:extLst>
              </p:cNvPr>
              <p:cNvCxnSpPr>
                <a:cxnSpLocks/>
              </p:cNvCxnSpPr>
              <p:nvPr/>
            </p:nvCxnSpPr>
            <p:spPr>
              <a:xfrm flipV="1">
                <a:off x="23823384" y="8672976"/>
                <a:ext cx="2449288" cy="467983"/>
              </a:xfrm>
              <a:prstGeom prst="straightConnector1">
                <a:avLst/>
              </a:prstGeom>
              <a:ln w="82550">
                <a:solidFill>
                  <a:srgbClr val="B0DB5C"/>
                </a:solidFill>
                <a:tailEnd type="triangle"/>
              </a:ln>
            </p:spPr>
            <p:style>
              <a:lnRef idx="1">
                <a:schemeClr val="accent1"/>
              </a:lnRef>
              <a:fillRef idx="0">
                <a:schemeClr val="accent1"/>
              </a:fillRef>
              <a:effectRef idx="0">
                <a:schemeClr val="accent1"/>
              </a:effectRef>
              <a:fontRef idx="minor">
                <a:schemeClr val="tx1"/>
              </a:fontRef>
            </p:style>
          </p:cxnSp>
        </p:grpSp>
        <p:sp>
          <p:nvSpPr>
            <p:cNvPr id="196" name="Oval 195">
              <a:extLst>
                <a:ext uri="{FF2B5EF4-FFF2-40B4-BE49-F238E27FC236}">
                  <a16:creationId xmlns:a16="http://schemas.microsoft.com/office/drawing/2014/main" id="{402C9403-1BDD-F342-BC26-64C1006E2AAE}"/>
                </a:ext>
              </a:extLst>
            </p:cNvPr>
            <p:cNvSpPr/>
            <p:nvPr/>
          </p:nvSpPr>
          <p:spPr>
            <a:xfrm rot="1585106">
              <a:off x="23964629" y="15526804"/>
              <a:ext cx="969911" cy="291368"/>
            </a:xfrm>
            <a:prstGeom prst="ellipse">
              <a:avLst/>
            </a:prstGeom>
            <a:noFill/>
            <a:ln w="12700">
              <a:solidFill>
                <a:srgbClr val="654E78"/>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8" name="Straight Connector 197">
              <a:extLst>
                <a:ext uri="{FF2B5EF4-FFF2-40B4-BE49-F238E27FC236}">
                  <a16:creationId xmlns:a16="http://schemas.microsoft.com/office/drawing/2014/main" id="{00678C95-AED8-5E4B-B6CD-80BE3EDA01EA}"/>
                </a:ext>
              </a:extLst>
            </p:cNvPr>
            <p:cNvCxnSpPr>
              <a:cxnSpLocks/>
              <a:endCxn id="196" idx="2"/>
            </p:cNvCxnSpPr>
            <p:nvPr/>
          </p:nvCxnSpPr>
          <p:spPr>
            <a:xfrm flipH="1" flipV="1">
              <a:off x="24015274" y="15456720"/>
              <a:ext cx="453841" cy="203744"/>
            </a:xfrm>
            <a:prstGeom prst="line">
              <a:avLst/>
            </a:prstGeom>
            <a:ln>
              <a:solidFill>
                <a:srgbClr val="654E78"/>
              </a:solidFill>
              <a:prstDash val="sysDash"/>
            </a:ln>
          </p:spPr>
          <p:style>
            <a:lnRef idx="1">
              <a:schemeClr val="accent1"/>
            </a:lnRef>
            <a:fillRef idx="0">
              <a:schemeClr val="accent1"/>
            </a:fillRef>
            <a:effectRef idx="0">
              <a:schemeClr val="accent1"/>
            </a:effectRef>
            <a:fontRef idx="minor">
              <a:schemeClr val="tx1"/>
            </a:fontRef>
          </p:style>
        </p:cxnSp>
        <p:sp>
          <p:nvSpPr>
            <p:cNvPr id="200" name="TextBox 199">
              <a:extLst>
                <a:ext uri="{FF2B5EF4-FFF2-40B4-BE49-F238E27FC236}">
                  <a16:creationId xmlns:a16="http://schemas.microsoft.com/office/drawing/2014/main" id="{823CF981-1EDE-5648-A609-8D4C2C866CB5}"/>
                </a:ext>
              </a:extLst>
            </p:cNvPr>
            <p:cNvSpPr txBox="1"/>
            <p:nvPr/>
          </p:nvSpPr>
          <p:spPr>
            <a:xfrm>
              <a:off x="24165437" y="15371946"/>
              <a:ext cx="233998" cy="276999"/>
            </a:xfrm>
            <a:prstGeom prst="rect">
              <a:avLst/>
            </a:prstGeom>
            <a:noFill/>
          </p:spPr>
          <p:txBody>
            <a:bodyPr wrap="square" rtlCol="0">
              <a:spAutoFit/>
            </a:bodyPr>
            <a:lstStyle/>
            <a:p>
              <a:r>
                <a:rPr lang="en-US" sz="1200" dirty="0">
                  <a:solidFill>
                    <a:srgbClr val="654E78"/>
                  </a:solidFill>
                  <a:latin typeface="Fira Sans" panose="020B0503050000020004" pitchFamily="34" charset="0"/>
                </a:rPr>
                <a:t>e</a:t>
              </a:r>
              <a:endParaRPr lang="en-US" sz="4800" dirty="0">
                <a:solidFill>
                  <a:srgbClr val="654E78"/>
                </a:solidFill>
                <a:latin typeface="Fira Sans" panose="020B0503050000020004" pitchFamily="34" charset="0"/>
              </a:endParaRPr>
            </a:p>
          </p:txBody>
        </p:sp>
        <p:sp>
          <p:nvSpPr>
            <p:cNvPr id="204" name="Arc 203">
              <a:extLst>
                <a:ext uri="{FF2B5EF4-FFF2-40B4-BE49-F238E27FC236}">
                  <a16:creationId xmlns:a16="http://schemas.microsoft.com/office/drawing/2014/main" id="{6F37673B-2D54-E647-AF40-C55A15455721}"/>
                </a:ext>
              </a:extLst>
            </p:cNvPr>
            <p:cNvSpPr/>
            <p:nvPr/>
          </p:nvSpPr>
          <p:spPr>
            <a:xfrm rot="1079564">
              <a:off x="23708108" y="16274885"/>
              <a:ext cx="908662" cy="976261"/>
            </a:xfrm>
            <a:prstGeom prst="arc">
              <a:avLst>
                <a:gd name="adj1" fmla="val 14771259"/>
                <a:gd name="adj2" fmla="val 50240"/>
              </a:avLst>
            </a:prstGeom>
            <a:ln w="38100">
              <a:solidFill>
                <a:srgbClr val="654E78"/>
              </a:solidFill>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654E78"/>
                </a:solidFill>
              </a:endParaRPr>
            </a:p>
          </p:txBody>
        </p:sp>
        <p:cxnSp>
          <p:nvCxnSpPr>
            <p:cNvPr id="203" name="Straight Connector 202">
              <a:extLst>
                <a:ext uri="{FF2B5EF4-FFF2-40B4-BE49-F238E27FC236}">
                  <a16:creationId xmlns:a16="http://schemas.microsoft.com/office/drawing/2014/main" id="{7783B00D-6949-D648-9A78-41C0AB0A6C17}"/>
                </a:ext>
              </a:extLst>
            </p:cNvPr>
            <p:cNvCxnSpPr>
              <a:stCxn id="196" idx="2"/>
            </p:cNvCxnSpPr>
            <p:nvPr/>
          </p:nvCxnSpPr>
          <p:spPr>
            <a:xfrm flipH="1">
              <a:off x="23556777" y="15456720"/>
              <a:ext cx="458497" cy="1703865"/>
            </a:xfrm>
            <a:prstGeom prst="line">
              <a:avLst/>
            </a:prstGeom>
            <a:ln>
              <a:solidFill>
                <a:srgbClr val="654E78"/>
              </a:solidFill>
              <a:prstDash val="sysDot"/>
            </a:ln>
          </p:spPr>
          <p:style>
            <a:lnRef idx="1">
              <a:schemeClr val="accent1"/>
            </a:lnRef>
            <a:fillRef idx="0">
              <a:schemeClr val="accent1"/>
            </a:fillRef>
            <a:effectRef idx="0">
              <a:schemeClr val="accent1"/>
            </a:effectRef>
            <a:fontRef idx="minor">
              <a:schemeClr val="tx1"/>
            </a:fontRef>
          </p:style>
        </p:cxnSp>
        <p:sp>
          <p:nvSpPr>
            <p:cNvPr id="205" name="Arc 204">
              <a:extLst>
                <a:ext uri="{FF2B5EF4-FFF2-40B4-BE49-F238E27FC236}">
                  <a16:creationId xmlns:a16="http://schemas.microsoft.com/office/drawing/2014/main" id="{C32FCE54-D3B5-AC43-9858-5C1D9F02FDE5}"/>
                </a:ext>
              </a:extLst>
            </p:cNvPr>
            <p:cNvSpPr/>
            <p:nvPr/>
          </p:nvSpPr>
          <p:spPr>
            <a:xfrm rot="20527963">
              <a:off x="23723584" y="16029730"/>
              <a:ext cx="449128" cy="440740"/>
            </a:xfrm>
            <a:prstGeom prst="arc">
              <a:avLst/>
            </a:prstGeom>
            <a:ln>
              <a:solidFill>
                <a:srgbClr val="654E78"/>
              </a:solidFill>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206" name="TextBox 205">
                  <a:extLst>
                    <a:ext uri="{FF2B5EF4-FFF2-40B4-BE49-F238E27FC236}">
                      <a16:creationId xmlns:a16="http://schemas.microsoft.com/office/drawing/2014/main" id="{B306D1FE-F33B-3E42-876B-DAC72A517561}"/>
                    </a:ext>
                  </a:extLst>
                </p:cNvPr>
                <p:cNvSpPr txBox="1"/>
                <p:nvPr/>
              </p:nvSpPr>
              <p:spPr>
                <a:xfrm>
                  <a:off x="23907234" y="15698564"/>
                  <a:ext cx="337074" cy="369332"/>
                </a:xfrm>
                <a:prstGeom prst="rect">
                  <a:avLst/>
                </a:prstGeom>
                <a:noFill/>
                <a:ln>
                  <a:noFill/>
                </a:ln>
              </p:spPr>
              <p:txBody>
                <a:bodyPr wrap="square" rtlCol="0">
                  <a:spAutoFit/>
                </a:bodyPr>
                <a:lstStyle/>
                <a:p>
                  <a14:m>
                    <m:oMathPara xmlns:m="http://schemas.openxmlformats.org/officeDocument/2006/math">
                      <m:oMathParaPr>
                        <m:jc m:val="centerGroup"/>
                      </m:oMathParaPr>
                      <m:oMath xmlns:m="http://schemas.openxmlformats.org/officeDocument/2006/math">
                        <m:r>
                          <a:rPr lang="en-US" sz="1800" i="1" smtClean="0">
                            <a:solidFill>
                              <a:srgbClr val="654E78"/>
                            </a:solidFill>
                            <a:latin typeface="Cambria Math" panose="02040503050406030204" pitchFamily="18" charset="0"/>
                            <a:ea typeface="Cambria Math" panose="02040503050406030204" pitchFamily="18" charset="0"/>
                          </a:rPr>
                          <m:t>𝜖</m:t>
                        </m:r>
                      </m:oMath>
                    </m:oMathPara>
                  </a14:m>
                  <a:endParaRPr lang="en-US" dirty="0"/>
                </a:p>
              </p:txBody>
            </p:sp>
          </mc:Choice>
          <mc:Fallback>
            <p:sp>
              <p:nvSpPr>
                <p:cNvPr id="206" name="TextBox 205">
                  <a:extLst>
                    <a:ext uri="{FF2B5EF4-FFF2-40B4-BE49-F238E27FC236}">
                      <a16:creationId xmlns:a16="http://schemas.microsoft.com/office/drawing/2014/main" id="{B306D1FE-F33B-3E42-876B-DAC72A517561}"/>
                    </a:ext>
                  </a:extLst>
                </p:cNvPr>
                <p:cNvSpPr txBox="1">
                  <a:spLocks noRot="1" noChangeAspect="1" noMove="1" noResize="1" noEditPoints="1" noAdjustHandles="1" noChangeArrowheads="1" noChangeShapeType="1" noTextEdit="1"/>
                </p:cNvSpPr>
                <p:nvPr/>
              </p:nvSpPr>
              <p:spPr>
                <a:xfrm>
                  <a:off x="23907234" y="15698564"/>
                  <a:ext cx="337074" cy="369332"/>
                </a:xfrm>
                <a:prstGeom prst="rect">
                  <a:avLst/>
                </a:prstGeom>
                <a:blipFill>
                  <a:blip r:embed="rId24"/>
                  <a:stretch>
                    <a:fillRect/>
                  </a:stretch>
                </a:blipFill>
                <a:ln>
                  <a:noFill/>
                </a:ln>
              </p:spPr>
              <p:txBody>
                <a:bodyPr/>
                <a:lstStyle/>
                <a:p>
                  <a:r>
                    <a:rPr lang="en-US">
                      <a:noFill/>
                    </a:rPr>
                    <a:t> </a:t>
                  </a:r>
                </a:p>
              </p:txBody>
            </p:sp>
          </mc:Fallback>
        </mc:AlternateContent>
      </p:grpSp>
      <p:sp>
        <p:nvSpPr>
          <p:cNvPr id="208" name="TextBox 207">
            <a:extLst>
              <a:ext uri="{FF2B5EF4-FFF2-40B4-BE49-F238E27FC236}">
                <a16:creationId xmlns:a16="http://schemas.microsoft.com/office/drawing/2014/main" id="{28D3E4A0-A78B-9C45-A950-D24B9C7A8F60}"/>
              </a:ext>
            </a:extLst>
          </p:cNvPr>
          <p:cNvSpPr txBox="1"/>
          <p:nvPr/>
        </p:nvSpPr>
        <p:spPr>
          <a:xfrm rot="16200000">
            <a:off x="2037153" y="7322632"/>
            <a:ext cx="1547953" cy="230832"/>
          </a:xfrm>
          <a:prstGeom prst="rect">
            <a:avLst/>
          </a:prstGeom>
          <a:noFill/>
        </p:spPr>
        <p:txBody>
          <a:bodyPr wrap="square" rtlCol="0">
            <a:spAutoFit/>
          </a:bodyPr>
          <a:lstStyle/>
          <a:p>
            <a:r>
              <a:rPr lang="en-US" sz="900" dirty="0">
                <a:latin typeface="Inconsolata Medium" pitchFamily="49" charset="77"/>
                <a:ea typeface="Inconsolata Medium" pitchFamily="49" charset="77"/>
              </a:rPr>
              <a:t>displacement (nm)</a:t>
            </a:r>
          </a:p>
        </p:txBody>
      </p:sp>
      <p:sp>
        <p:nvSpPr>
          <p:cNvPr id="209" name="TextBox 208">
            <a:extLst>
              <a:ext uri="{FF2B5EF4-FFF2-40B4-BE49-F238E27FC236}">
                <a16:creationId xmlns:a16="http://schemas.microsoft.com/office/drawing/2014/main" id="{65324ABB-E974-C94A-8C7D-4D72AD232A1E}"/>
              </a:ext>
            </a:extLst>
          </p:cNvPr>
          <p:cNvSpPr txBox="1"/>
          <p:nvPr/>
        </p:nvSpPr>
        <p:spPr>
          <a:xfrm rot="16200000">
            <a:off x="2031632" y="11214180"/>
            <a:ext cx="1547953" cy="230832"/>
          </a:xfrm>
          <a:prstGeom prst="rect">
            <a:avLst/>
          </a:prstGeom>
          <a:noFill/>
        </p:spPr>
        <p:txBody>
          <a:bodyPr wrap="square" rtlCol="0">
            <a:spAutoFit/>
          </a:bodyPr>
          <a:lstStyle/>
          <a:p>
            <a:r>
              <a:rPr lang="en-US" sz="900" dirty="0">
                <a:latin typeface="Inconsolata Medium" pitchFamily="49" charset="77"/>
                <a:ea typeface="Inconsolata Medium" pitchFamily="49" charset="77"/>
              </a:rPr>
              <a:t>displacement (nm)</a:t>
            </a:r>
          </a:p>
        </p:txBody>
      </p:sp>
      <p:sp>
        <p:nvSpPr>
          <p:cNvPr id="210" name="TextBox 209">
            <a:extLst>
              <a:ext uri="{FF2B5EF4-FFF2-40B4-BE49-F238E27FC236}">
                <a16:creationId xmlns:a16="http://schemas.microsoft.com/office/drawing/2014/main" id="{6EA5FF50-4627-C045-95F6-1E187F92623E}"/>
              </a:ext>
            </a:extLst>
          </p:cNvPr>
          <p:cNvSpPr txBox="1"/>
          <p:nvPr/>
        </p:nvSpPr>
        <p:spPr>
          <a:xfrm rot="16200000">
            <a:off x="2039051" y="14958617"/>
            <a:ext cx="1547953" cy="230832"/>
          </a:xfrm>
          <a:prstGeom prst="rect">
            <a:avLst/>
          </a:prstGeom>
          <a:noFill/>
        </p:spPr>
        <p:txBody>
          <a:bodyPr wrap="square" rtlCol="0">
            <a:spAutoFit/>
          </a:bodyPr>
          <a:lstStyle/>
          <a:p>
            <a:r>
              <a:rPr lang="en-US" sz="900" dirty="0">
                <a:latin typeface="Inconsolata Medium" pitchFamily="49" charset="77"/>
                <a:ea typeface="Inconsolata Medium" pitchFamily="49" charset="77"/>
              </a:rPr>
              <a:t>displacement (nm)</a:t>
            </a:r>
          </a:p>
        </p:txBody>
      </p:sp>
    </p:spTree>
    <p:extLst>
      <p:ext uri="{BB962C8B-B14F-4D97-AF65-F5344CB8AC3E}">
        <p14:creationId xmlns:p14="http://schemas.microsoft.com/office/powerpoint/2010/main" val="351797968"/>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9794</TotalTime>
  <Words>1118</Words>
  <Application>Microsoft Macintosh PowerPoint</Application>
  <PresentationFormat>Custom</PresentationFormat>
  <Paragraphs>88</Paragraphs>
  <Slides>1</Slides>
  <Notes>1</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1</vt:i4>
      </vt:variant>
    </vt:vector>
  </HeadingPairs>
  <TitlesOfParts>
    <vt:vector size="16" baseType="lpstr">
      <vt:lpstr>Arial</vt:lpstr>
      <vt:lpstr>Calibri</vt:lpstr>
      <vt:lpstr>Calibri Light</vt:lpstr>
      <vt:lpstr>Cambria Math</vt:lpstr>
      <vt:lpstr>Fira Sans</vt:lpstr>
      <vt:lpstr>Fira Sans Light</vt:lpstr>
      <vt:lpstr>Inconsolata Black</vt:lpstr>
      <vt:lpstr>Inconsolata ExtraCondensed Extr</vt:lpstr>
      <vt:lpstr>Inconsolata ExtraCondensed Ligh</vt:lpstr>
      <vt:lpstr>Inconsolata ExtraCondensed Medi</vt:lpstr>
      <vt:lpstr>Inconsolata Medium</vt:lpstr>
      <vt:lpstr>Inconsolata SemiCondensed</vt:lpstr>
      <vt:lpstr>Inconsolata SemiCondensed SemiB</vt:lpstr>
      <vt:lpstr>Roboto</vt:lpstr>
      <vt:lpstr>Office Theme</vt:lpstr>
      <vt:lpstr>PowerPoint Presentation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200</cp:revision>
  <cp:lastPrinted>2021-12-08T03:11:02Z</cp:lastPrinted>
  <dcterms:created xsi:type="dcterms:W3CDTF">2021-03-18T20:55:09Z</dcterms:created>
  <dcterms:modified xsi:type="dcterms:W3CDTF">2021-12-08T03:28:03Z</dcterms:modified>
</cp:coreProperties>
</file>